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6" r:id="rId2"/>
    <p:sldId id="286" r:id="rId3"/>
    <p:sldId id="287" r:id="rId4"/>
    <p:sldId id="288" r:id="rId5"/>
    <p:sldId id="289" r:id="rId6"/>
    <p:sldId id="291" r:id="rId7"/>
    <p:sldId id="292" r:id="rId8"/>
    <p:sldId id="290" r:id="rId9"/>
    <p:sldId id="293" r:id="rId10"/>
    <p:sldId id="294" r:id="rId11"/>
    <p:sldId id="295" r:id="rId12"/>
    <p:sldId id="272" r:id="rId13"/>
    <p:sldId id="274" r:id="rId14"/>
    <p:sldId id="27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00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8" autoAdjust="0"/>
    <p:restoredTop sz="94660"/>
  </p:normalViewPr>
  <p:slideViewPr>
    <p:cSldViewPr>
      <p:cViewPr varScale="1">
        <p:scale>
          <a:sx n="78" d="100"/>
          <a:sy n="78" d="100"/>
        </p:scale>
        <p:origin x="136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352CE-BD71-4BFA-90E1-E18CDA349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AED36-2574-4DD8-8181-4B5626C8C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25240-3777-4EEF-8A0B-A05E783A0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E744C-DC4B-4DFF-B52F-C08E4BD43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D8992-36A4-40F6-AA86-1110A9235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32A96-A6BC-4347-AB7E-997715F66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F978-8610-402F-8D4D-B13BAA47D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A3E65-CD9F-4900-ABC3-058BE8F3E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CA3A6-E665-4061-830E-BCA0F91C4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58058-8069-4512-8518-0BDBCD803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1558D-5C92-415E-9204-CFA13456F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8AC9293-8C37-4B00-A45C-1F4598B0C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7" r:id="rId2"/>
    <p:sldLayoutId id="2147483679" r:id="rId3"/>
    <p:sldLayoutId id="2147483676" r:id="rId4"/>
    <p:sldLayoutId id="2147483675" r:id="rId5"/>
    <p:sldLayoutId id="2147483674" r:id="rId6"/>
    <p:sldLayoutId id="2147483673" r:id="rId7"/>
    <p:sldLayoutId id="2147483672" r:id="rId8"/>
    <p:sldLayoutId id="2147483671" r:id="rId9"/>
    <p:sldLayoutId id="2147483670" r:id="rId10"/>
    <p:sldLayoutId id="214748366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600" dirty="0">
                <a:solidFill>
                  <a:srgbClr val="FFFF99"/>
                </a:solidFill>
              </a:rPr>
              <a:t>PRIM</a:t>
            </a:r>
            <a:r>
              <a:rPr lang="ro-RO" sz="4600" dirty="0">
                <a:solidFill>
                  <a:srgbClr val="FFFF99"/>
                </a:solidFill>
              </a:rPr>
              <a:t>Ă</a:t>
            </a:r>
            <a:r>
              <a:rPr lang="en-US" sz="4600" dirty="0">
                <a:solidFill>
                  <a:srgbClr val="FFFF99"/>
                </a:solidFill>
              </a:rPr>
              <a:t>RIA  MUNICIPIULUI  BUCURE</a:t>
            </a:r>
            <a:r>
              <a:rPr lang="ro-RO" sz="4600" dirty="0">
                <a:solidFill>
                  <a:srgbClr val="FFFF99"/>
                </a:solidFill>
              </a:rPr>
              <a:t>ŞTI</a:t>
            </a:r>
            <a:endParaRPr lang="en-US" sz="4600" dirty="0">
              <a:solidFill>
                <a:srgbClr val="FFFF99"/>
              </a:solidFill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r>
              <a:rPr lang="ro-RO" b="1" smtClean="0">
                <a:solidFill>
                  <a:srgbClr val="FFFF99"/>
                </a:solidFill>
              </a:rPr>
              <a:t>DIRECŢIA  DE  MEDIU</a:t>
            </a:r>
          </a:p>
          <a:p>
            <a:r>
              <a:rPr lang="ro-RO" b="1" smtClean="0">
                <a:solidFill>
                  <a:srgbClr val="FFFF99"/>
                </a:solidFill>
              </a:rPr>
              <a:t>201</a:t>
            </a:r>
            <a:r>
              <a:rPr lang="en-US" b="1" smtClean="0">
                <a:solidFill>
                  <a:srgbClr val="FFFF99"/>
                </a:solidFill>
              </a:rPr>
              <a:t>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2200" dirty="0">
                <a:gradFill>
                  <a:gsLst>
                    <a:gs pos="0">
                      <a:srgbClr val="4F81BD">
                        <a:tint val="73000"/>
                        <a:satMod val="145000"/>
                      </a:srgbClr>
                    </a:gs>
                    <a:gs pos="73000">
                      <a:srgbClr val="4F81BD">
                        <a:tint val="73000"/>
                        <a:satMod val="145000"/>
                      </a:srgbClr>
                    </a:gs>
                    <a:gs pos="100000">
                      <a:srgbClr val="4F81BD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</a:rPr>
              <a:t>Graficul elaborării Planului Integrat de Calitate a Aerului  în Municipiul </a:t>
            </a:r>
            <a:r>
              <a:rPr lang="ro-RO" sz="2200" dirty="0" err="1">
                <a:gradFill>
                  <a:gsLst>
                    <a:gs pos="0">
                      <a:srgbClr val="4F81BD">
                        <a:tint val="73000"/>
                        <a:satMod val="145000"/>
                      </a:srgbClr>
                    </a:gs>
                    <a:gs pos="73000">
                      <a:srgbClr val="4F81BD">
                        <a:tint val="73000"/>
                        <a:satMod val="145000"/>
                      </a:srgbClr>
                    </a:gs>
                    <a:gs pos="100000">
                      <a:srgbClr val="4F81BD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</a:rPr>
              <a:t>Bucureşti</a:t>
            </a:r>
            <a:r>
              <a:rPr lang="ro-RO" sz="2200" dirty="0">
                <a:gradFill>
                  <a:gsLst>
                    <a:gs pos="0">
                      <a:srgbClr val="4F81BD">
                        <a:tint val="73000"/>
                        <a:satMod val="145000"/>
                      </a:srgbClr>
                    </a:gs>
                    <a:gs pos="73000">
                      <a:srgbClr val="4F81BD">
                        <a:tint val="73000"/>
                        <a:satMod val="145000"/>
                      </a:srgbClr>
                    </a:gs>
                    <a:gs pos="100000">
                      <a:srgbClr val="4F81BD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</a:rPr>
              <a:t> conform metodologiei aprobată prin H.G. 257/20015</a:t>
            </a:r>
            <a:endParaRPr lang="ro-RO" dirty="0"/>
          </a:p>
        </p:txBody>
      </p:sp>
      <p:graphicFrame>
        <p:nvGraphicFramePr>
          <p:cNvPr id="4" name="Substituent conținu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930753"/>
              </p:ext>
            </p:extLst>
          </p:nvPr>
        </p:nvGraphicFramePr>
        <p:xfrm>
          <a:off x="304800" y="2057400"/>
          <a:ext cx="8534400" cy="3828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PMB prin Comisia Tehnică </a:t>
                      </a:r>
                      <a:r>
                        <a:rPr kumimoji="0" lang="ro-RO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întocmeşte</a:t>
                      </a:r>
                      <a:r>
                        <a:rPr kumimoji="0" lang="ro-R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PICA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o-RO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o-RO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- termenul propus de PMB, transmis MMAP în urma </a:t>
                      </a:r>
                      <a:r>
                        <a:rPr kumimoji="0" lang="ro-RO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declanşării</a:t>
                      </a:r>
                      <a:endParaRPr kumimoji="0" lang="ro-RO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      procedurii de </a:t>
                      </a:r>
                      <a:r>
                        <a:rPr kumimoji="0" lang="ro-RO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infrigement</a:t>
                      </a:r>
                      <a:r>
                        <a:rPr kumimoji="0" lang="ro-R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 7luni de la </a:t>
                      </a:r>
                      <a:r>
                        <a:rPr kumimoji="0" lang="ro-RO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iniţierea</a:t>
                      </a:r>
                      <a:r>
                        <a:rPr kumimoji="0" lang="ro-R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PICA</a:t>
                      </a:r>
                      <a:endParaRPr kumimoji="0" lang="ro-R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în max.9 luni de la iniţierea PICA max. 20.07.2016</a:t>
                      </a:r>
                    </a:p>
                    <a:p>
                      <a:endParaRPr lang="it-IT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it-IT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20.05.2016</a:t>
                      </a:r>
                    </a:p>
                    <a:p>
                      <a:endParaRPr lang="ro-R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8100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PMB, prin coordonatorul CT, informează publicul privind elaborarea PICA prin </a:t>
                      </a:r>
                      <a:r>
                        <a:rPr kumimoji="0" lang="ro-RO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anunţ</a:t>
                      </a:r>
                      <a:r>
                        <a:rPr kumimoji="0" lang="ro-R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public în ziar </a:t>
                      </a:r>
                      <a:r>
                        <a:rPr kumimoji="0" lang="ro-RO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kumimoji="0" lang="ro-R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pe pagina de internet a PMB, a Prefecturii MB</a:t>
                      </a:r>
                      <a:endParaRPr kumimoji="0" lang="ro-R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 max. 5 zile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 la </a:t>
                      </a:r>
                      <a:r>
                        <a:rPr kumimoji="0" lang="ro-RO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elab</a:t>
                      </a:r>
                      <a:r>
                        <a:rPr kumimoji="0" lang="ro-R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 PICA</a:t>
                      </a:r>
                      <a:endParaRPr kumimoji="0" lang="ro-R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- publicul consultă </a:t>
                      </a:r>
                      <a:r>
                        <a:rPr lang="ro-RO" sz="1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ro-RO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transmite comentariile la propunerea de PICA, la </a:t>
                      </a:r>
                      <a:r>
                        <a:rPr lang="ro-RO" sz="14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sediul </a:t>
                      </a:r>
                      <a:r>
                        <a:rPr lang="ro-RO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PMB </a:t>
                      </a:r>
                      <a:r>
                        <a:rPr lang="ro-RO" sz="1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ro-RO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al APMB sau  pe pagina de internet a PMB </a:t>
                      </a:r>
                      <a:r>
                        <a:rPr lang="ro-RO" sz="1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ro-RO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ro-RO" sz="14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APMB</a:t>
                      </a:r>
                      <a:r>
                        <a:rPr lang="ro-RO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 30 zile de la data publicării </a:t>
                      </a:r>
                      <a:r>
                        <a:rPr lang="ro-RO" sz="1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anunţului</a:t>
                      </a:r>
                      <a:r>
                        <a:rPr lang="ro-RO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266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- PMB organizează dezbaterea publică a propunerii de PICA completată cu </a:t>
                      </a:r>
                      <a:r>
                        <a:rPr lang="ro-RO" sz="14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o-RO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comentariile primite din partea publicului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 45 zile după expirarea termenului </a:t>
                      </a:r>
                      <a:r>
                        <a:rPr lang="ro-RO" sz="14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ro-RO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transmitere a comentariilor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510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2200" dirty="0">
                <a:gradFill>
                  <a:gsLst>
                    <a:gs pos="0">
                      <a:srgbClr val="4F81BD">
                        <a:tint val="73000"/>
                        <a:satMod val="145000"/>
                      </a:srgbClr>
                    </a:gs>
                    <a:gs pos="73000">
                      <a:srgbClr val="4F81BD">
                        <a:tint val="73000"/>
                        <a:satMod val="145000"/>
                      </a:srgbClr>
                    </a:gs>
                    <a:gs pos="100000">
                      <a:srgbClr val="4F81BD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</a:rPr>
              <a:t>Graficul elaborării Planului Integrat de Calitate a Aerului  în Municipiul </a:t>
            </a:r>
            <a:r>
              <a:rPr lang="ro-RO" sz="2200" dirty="0" err="1">
                <a:gradFill>
                  <a:gsLst>
                    <a:gs pos="0">
                      <a:srgbClr val="4F81BD">
                        <a:tint val="73000"/>
                        <a:satMod val="145000"/>
                      </a:srgbClr>
                    </a:gs>
                    <a:gs pos="73000">
                      <a:srgbClr val="4F81BD">
                        <a:tint val="73000"/>
                        <a:satMod val="145000"/>
                      </a:srgbClr>
                    </a:gs>
                    <a:gs pos="100000">
                      <a:srgbClr val="4F81BD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</a:rPr>
              <a:t>Bucureşti</a:t>
            </a:r>
            <a:r>
              <a:rPr lang="ro-RO" sz="2200" dirty="0">
                <a:gradFill>
                  <a:gsLst>
                    <a:gs pos="0">
                      <a:srgbClr val="4F81BD">
                        <a:tint val="73000"/>
                        <a:satMod val="145000"/>
                      </a:srgbClr>
                    </a:gs>
                    <a:gs pos="73000">
                      <a:srgbClr val="4F81BD">
                        <a:tint val="73000"/>
                        <a:satMod val="145000"/>
                      </a:srgbClr>
                    </a:gs>
                    <a:gs pos="100000">
                      <a:srgbClr val="4F81BD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</a:rPr>
              <a:t> conform metodologiei aprobată prin H.G. 257/2015</a:t>
            </a:r>
            <a:endParaRPr lang="ro-RO" dirty="0"/>
          </a:p>
        </p:txBody>
      </p:sp>
      <p:graphicFrame>
        <p:nvGraphicFramePr>
          <p:cNvPr id="4" name="Substituent conținu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2302563"/>
              </p:ext>
            </p:extLst>
          </p:nvPr>
        </p:nvGraphicFramePr>
        <p:xfrm>
          <a:off x="457200" y="1676400"/>
          <a:ext cx="8229600" cy="3908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94640">
                <a:tc>
                  <a:txBody>
                    <a:bodyPr/>
                    <a:lstStyle/>
                    <a:p>
                      <a:pPr marL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 Comisia Tehnică definitivează PICA, </a:t>
                      </a:r>
                      <a:r>
                        <a:rPr lang="ro-RO" sz="11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luînd</a:t>
                      </a:r>
                      <a:r>
                        <a:rPr lang="ro-RO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în considerare comentariile publicului </a:t>
                      </a:r>
                      <a:r>
                        <a:rPr lang="ro-RO" sz="11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şi</a:t>
                      </a:r>
                      <a:r>
                        <a:rPr lang="ro-RO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opiniile de la dezbaterea publică  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 zile de la dezbaterea publică    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- Coordonatorul Comisiei Tehnice  transmite PICA spre avizare APMB </a:t>
                      </a:r>
                      <a:r>
                        <a:rPr kumimoji="0" lang="ro-RO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kumimoji="0" lang="ro-R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CECA</a:t>
                      </a:r>
                      <a:endParaRPr kumimoji="0" lang="ro-R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zile de 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definitivarea PICA</a:t>
                      </a:r>
                      <a:endParaRPr kumimoji="0" lang="ro-R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0480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Coordonatorul Comisiei Tehnice  transmite PICA spre aprobare Consiliului </a:t>
                      </a:r>
                    </a:p>
                    <a:p>
                      <a:pPr marL="30480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General al Municipiului </a:t>
                      </a:r>
                      <a:r>
                        <a:rPr kumimoji="0" lang="ro-RO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Bucureşti</a:t>
                      </a:r>
                      <a:r>
                        <a:rPr kumimoji="0" lang="ro-R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ro-R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 zile de la avizarea  PIGA</a:t>
                      </a:r>
                      <a:endParaRPr kumimoji="0" lang="ro-R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- CGMB pune la </a:t>
                      </a:r>
                      <a:r>
                        <a:rPr kumimoji="0" lang="ro-RO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dispoziţia</a:t>
                      </a:r>
                      <a:r>
                        <a:rPr kumimoji="0" lang="ro-R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publicului hotărârea </a:t>
                      </a:r>
                      <a:r>
                        <a:rPr kumimoji="0" lang="ro-RO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kumimoji="0" lang="ro-R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PICA aprobat prin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</a:t>
                      </a:r>
                      <a:r>
                        <a:rPr kumimoji="0" lang="ro-RO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afişarea</a:t>
                      </a:r>
                      <a:r>
                        <a:rPr kumimoji="0" lang="ro-R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la sediu </a:t>
                      </a:r>
                      <a:r>
                        <a:rPr kumimoji="0" lang="ro-RO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kumimoji="0" lang="ro-R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pe pagina de internet a PMB</a:t>
                      </a:r>
                      <a:endParaRPr lang="ro-RO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 zile de la emiterea HCGMB</a:t>
                      </a:r>
                      <a:endParaRPr kumimoji="0" lang="ro-R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APMB publică hotărârea </a:t>
                      </a:r>
                      <a:r>
                        <a:rPr lang="ro-RO" sz="1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ro-RO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PICA aprobat </a:t>
                      </a:r>
                      <a:r>
                        <a:rPr lang="ro-RO" sz="1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ro-RO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afişează</a:t>
                      </a:r>
                      <a:r>
                        <a:rPr lang="ro-RO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la sediu </a:t>
                      </a:r>
                      <a:r>
                        <a:rPr lang="ro-RO" sz="1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ro-RO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pe pagina de internet a APMB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7189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761999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000" b="1" dirty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PRIM</a:t>
            </a:r>
            <a:r>
              <a:rPr lang="ro-RO" sz="2000" b="1" dirty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Ă</a:t>
            </a:r>
            <a:r>
              <a:rPr lang="en-US" sz="2000" b="1" dirty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RIA  MUNICIPIULUI  BUCURE</a:t>
            </a:r>
            <a:r>
              <a:rPr lang="ro-RO" sz="2000" b="1" dirty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ŞTI</a:t>
            </a:r>
            <a:r>
              <a:rPr lang="en-US" sz="2000" b="1" dirty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– </a:t>
            </a:r>
            <a:r>
              <a:rPr lang="en-US" sz="2000" b="1" dirty="0" err="1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Direc</a:t>
            </a:r>
            <a:r>
              <a:rPr lang="ro-RO" sz="2000" b="1" dirty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ţ</a:t>
            </a:r>
            <a:r>
              <a:rPr lang="en-US" sz="2000" b="1" dirty="0" err="1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ia</a:t>
            </a:r>
            <a:r>
              <a:rPr lang="en-US" sz="2000" b="1" dirty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de </a:t>
            </a:r>
            <a:r>
              <a:rPr lang="en-US" sz="2000" b="1" dirty="0" err="1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mediu</a:t>
            </a:r>
            <a:r>
              <a:rPr lang="en-US" sz="2000" b="1" dirty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2000" b="1" dirty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200" dirty="0" err="1">
                <a:ln w="6350">
                  <a:noFill/>
                </a:ln>
                <a:solidFill>
                  <a:srgbClr val="FF3300"/>
                </a:solidFill>
                <a:latin typeface="Lucida Handwriting" pitchFamily="66" charset="0"/>
                <a:ea typeface="+mj-ea"/>
                <a:cs typeface="+mj-cs"/>
              </a:rPr>
              <a:t>Planuri</a:t>
            </a:r>
            <a:r>
              <a:rPr lang="en-US" sz="2200" dirty="0">
                <a:ln w="6350">
                  <a:noFill/>
                </a:ln>
                <a:solidFill>
                  <a:srgbClr val="FF3300"/>
                </a:solidFill>
                <a:latin typeface="Lucida Handwriting" pitchFamily="66" charset="0"/>
                <a:ea typeface="+mj-ea"/>
                <a:cs typeface="+mj-cs"/>
              </a:rPr>
              <a:t>  de  </a:t>
            </a:r>
            <a:r>
              <a:rPr lang="en-US" sz="2200" dirty="0" err="1">
                <a:ln w="6350">
                  <a:noFill/>
                </a:ln>
                <a:solidFill>
                  <a:srgbClr val="FF3300"/>
                </a:solidFill>
                <a:latin typeface="Lucida Handwriting" pitchFamily="66" charset="0"/>
                <a:ea typeface="+mj-ea"/>
                <a:cs typeface="+mj-cs"/>
              </a:rPr>
              <a:t>calitate</a:t>
            </a:r>
            <a:r>
              <a:rPr lang="en-US" sz="2200" dirty="0">
                <a:ln w="6350">
                  <a:noFill/>
                </a:ln>
                <a:solidFill>
                  <a:srgbClr val="FF3300"/>
                </a:solidFill>
                <a:latin typeface="Lucida Handwriting" pitchFamily="66" charset="0"/>
                <a:ea typeface="+mj-ea"/>
                <a:cs typeface="+mj-cs"/>
              </a:rPr>
              <a:t>  a  </a:t>
            </a:r>
            <a:r>
              <a:rPr lang="ro-RO" sz="2200" dirty="0">
                <a:ln w="6350">
                  <a:noFill/>
                </a:ln>
                <a:solidFill>
                  <a:srgbClr val="FF3300"/>
                </a:solidFill>
                <a:latin typeface="Lucida Handwriting" pitchFamily="66" charset="0"/>
                <a:ea typeface="+mj-ea"/>
                <a:cs typeface="+mj-cs"/>
              </a:rPr>
              <a:t>aerului</a:t>
            </a:r>
            <a:endParaRPr lang="en-US" sz="220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0" y="914400"/>
            <a:ext cx="8610600" cy="5791200"/>
          </a:xfrm>
          <a:prstGeom prst="rect">
            <a:avLst/>
          </a:prstGeom>
        </p:spPr>
        <p:txBody>
          <a:bodyPr/>
          <a:lstStyle/>
          <a:p>
            <a:pPr marL="548640" indent="-41148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ro-RO" sz="1000" b="1" dirty="0">
                <a:solidFill>
                  <a:srgbClr val="FFFF99"/>
                </a:solidFill>
                <a:latin typeface="+mn-lt"/>
              </a:rPr>
              <a:t>	</a:t>
            </a:r>
            <a:r>
              <a:rPr lang="ro-RO" dirty="0">
                <a:solidFill>
                  <a:srgbClr val="FF3300"/>
                </a:solidFill>
                <a:latin typeface="+mn-lt"/>
              </a:rPr>
              <a:t> </a:t>
            </a:r>
            <a:endParaRPr lang="en-US" b="1" i="1" dirty="0">
              <a:solidFill>
                <a:srgbClr val="FFFF00"/>
              </a:solidFill>
              <a:latin typeface="+mn-lt"/>
            </a:endParaRPr>
          </a:p>
          <a:p>
            <a:pPr marL="548640" indent="-41148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en-US" sz="2000" b="1" i="1" dirty="0">
                <a:latin typeface="+mn-lt"/>
              </a:rPr>
              <a:t>	 </a:t>
            </a:r>
            <a:r>
              <a:rPr lang="en-US" sz="20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măsuri</a:t>
            </a:r>
            <a:r>
              <a:rPr lang="en-U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propuse</a:t>
            </a:r>
            <a:r>
              <a:rPr lang="en-U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pentru</a:t>
            </a:r>
            <a:r>
              <a:rPr lang="en-U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reducerea</a:t>
            </a:r>
            <a:r>
              <a:rPr lang="en-U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emisiilor</a:t>
            </a:r>
            <a:r>
              <a:rPr lang="en-U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din </a:t>
            </a:r>
            <a:r>
              <a:rPr lang="en-US" sz="20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traficul</a:t>
            </a:r>
            <a:r>
              <a:rPr lang="en-U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rutier</a:t>
            </a:r>
            <a:r>
              <a:rPr lang="en-U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</a:p>
          <a:p>
            <a:pPr marL="548640" indent="-411480" algn="just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2000" dirty="0">
                <a:latin typeface="+mn-lt"/>
              </a:rPr>
              <a:t>	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fluidizarea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traficului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prin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creșterea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vitezei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medii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de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deplasare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în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oraș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semaforizare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inteligentă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finalizarea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proiectelor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de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infrastructură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-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pasaje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inel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median;</a:t>
            </a:r>
          </a:p>
          <a:p>
            <a:pPr marL="548640" indent="-411480" algn="just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-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îmbunătățirea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parcului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auto: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eliminarea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autoturismelor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vechi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stimularea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achiziției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de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autoturisme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noi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în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special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benzină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/GPL/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hibrid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electrice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;</a:t>
            </a:r>
          </a:p>
          <a:p>
            <a:pPr marL="548640" indent="-411480" algn="just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-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încurajarea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folosirii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transportului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în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comun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și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altor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mijloace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de transport alternative –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bicicleta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prin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îmbunătățirea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calității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transportului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în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comun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RATB, METROREX;</a:t>
            </a:r>
          </a:p>
          <a:p>
            <a:pPr marL="548640" indent="-411480" algn="just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-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descurajarea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accesului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tranzitului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în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centrală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prin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politică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strictă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gestionării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parcărilor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taxe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închidere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deviere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trafic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atunci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când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sunt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atinse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nivelurile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de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alarmare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;</a:t>
            </a:r>
          </a:p>
          <a:p>
            <a:pPr marL="548640" indent="-411480" algn="just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-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crearea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de zone cu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emisii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reduse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(„Low emission zones”);</a:t>
            </a:r>
          </a:p>
          <a:p>
            <a:pPr marL="548640" indent="-411480" algn="just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- creșterea eficienței programului de salubrizare a străzilor intens circulate;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548640" indent="-411480" algn="just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fr-FR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- </a:t>
            </a:r>
            <a:r>
              <a:rPr lang="fr-FR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tehnologii</a:t>
            </a:r>
            <a:r>
              <a:rPr lang="fr-FR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fr-FR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noi</a:t>
            </a:r>
            <a:r>
              <a:rPr lang="fr-FR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de </a:t>
            </a:r>
            <a:r>
              <a:rPr lang="fr-FR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blocare</a:t>
            </a:r>
            <a:r>
              <a:rPr lang="fr-FR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 </a:t>
            </a:r>
            <a:r>
              <a:rPr lang="fr-FR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resuspensiei</a:t>
            </a:r>
            <a:r>
              <a:rPr lang="fr-FR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de particule de </a:t>
            </a:r>
            <a:r>
              <a:rPr lang="fr-FR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</a:t>
            </a:r>
            <a:r>
              <a:rPr lang="fr-FR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fr-FR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străzi</a:t>
            </a:r>
            <a:r>
              <a:rPr lang="fr-FR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;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548640" indent="-411480" algn="just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it-IT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- crearea de spații verzi de-a lungul arterelor cu trafic intens.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endParaRPr lang="en-US" b="1" i="1" dirty="0">
              <a:solidFill>
                <a:srgbClr val="FFFF00"/>
              </a:solidFill>
              <a:latin typeface="+mn-lt"/>
            </a:endParaRPr>
          </a:p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endParaRPr lang="en-US" b="1" i="1" dirty="0">
              <a:solidFill>
                <a:srgbClr val="FFFF00"/>
              </a:solidFill>
              <a:latin typeface="+mn-lt"/>
            </a:endParaRPr>
          </a:p>
          <a:p>
            <a:pPr marL="548640" indent="-41148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endParaRPr lang="en-US" dirty="0">
              <a:solidFill>
                <a:srgbClr val="FFFF99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761999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000" b="1" dirty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PRIM</a:t>
            </a:r>
            <a:r>
              <a:rPr lang="ro-RO" sz="2000" b="1" dirty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Ă</a:t>
            </a:r>
            <a:r>
              <a:rPr lang="en-US" sz="2000" b="1" dirty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RIA  MUNICIPIULUI  BUCURE</a:t>
            </a:r>
            <a:r>
              <a:rPr lang="ro-RO" sz="2000" b="1" dirty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ŞTI</a:t>
            </a:r>
            <a:r>
              <a:rPr lang="en-US" sz="2000" b="1" dirty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– </a:t>
            </a:r>
            <a:r>
              <a:rPr lang="en-US" sz="2000" b="1" dirty="0" err="1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Direc</a:t>
            </a:r>
            <a:r>
              <a:rPr lang="ro-RO" sz="2000" b="1" dirty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ţ</a:t>
            </a:r>
            <a:r>
              <a:rPr lang="en-US" sz="2000" b="1" dirty="0" err="1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ia</a:t>
            </a:r>
            <a:r>
              <a:rPr lang="en-US" sz="2000" b="1" dirty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de </a:t>
            </a:r>
            <a:r>
              <a:rPr lang="en-US" sz="2000" b="1" dirty="0" err="1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mediu</a:t>
            </a:r>
            <a:r>
              <a:rPr lang="en-US" sz="2000" b="1" dirty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2000" b="1" dirty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200" dirty="0" err="1">
                <a:ln w="6350">
                  <a:noFill/>
                </a:ln>
                <a:solidFill>
                  <a:srgbClr val="FF3300"/>
                </a:solidFill>
                <a:latin typeface="Lucida Handwriting" pitchFamily="66" charset="0"/>
                <a:ea typeface="+mj-ea"/>
                <a:cs typeface="+mj-cs"/>
              </a:rPr>
              <a:t>Planuri</a:t>
            </a:r>
            <a:r>
              <a:rPr lang="en-US" sz="2200" dirty="0">
                <a:ln w="6350">
                  <a:noFill/>
                </a:ln>
                <a:solidFill>
                  <a:srgbClr val="FF3300"/>
                </a:solidFill>
                <a:latin typeface="Lucida Handwriting" pitchFamily="66" charset="0"/>
                <a:ea typeface="+mj-ea"/>
                <a:cs typeface="+mj-cs"/>
              </a:rPr>
              <a:t>  de  </a:t>
            </a:r>
            <a:r>
              <a:rPr lang="en-US" sz="2200" dirty="0" err="1">
                <a:ln w="6350">
                  <a:noFill/>
                </a:ln>
                <a:solidFill>
                  <a:srgbClr val="FF3300"/>
                </a:solidFill>
                <a:latin typeface="Lucida Handwriting" pitchFamily="66" charset="0"/>
                <a:ea typeface="+mj-ea"/>
                <a:cs typeface="+mj-cs"/>
              </a:rPr>
              <a:t>calitate</a:t>
            </a:r>
            <a:r>
              <a:rPr lang="en-US" sz="2200" dirty="0">
                <a:ln w="6350">
                  <a:noFill/>
                </a:ln>
                <a:solidFill>
                  <a:srgbClr val="FF3300"/>
                </a:solidFill>
                <a:latin typeface="Lucida Handwriting" pitchFamily="66" charset="0"/>
                <a:ea typeface="+mj-ea"/>
                <a:cs typeface="+mj-cs"/>
              </a:rPr>
              <a:t>  a  </a:t>
            </a:r>
            <a:r>
              <a:rPr lang="ro-RO" sz="2200" dirty="0">
                <a:ln w="6350">
                  <a:noFill/>
                </a:ln>
                <a:solidFill>
                  <a:srgbClr val="FF3300"/>
                </a:solidFill>
                <a:latin typeface="Lucida Handwriting" pitchFamily="66" charset="0"/>
                <a:ea typeface="+mj-ea"/>
                <a:cs typeface="+mj-cs"/>
              </a:rPr>
              <a:t>aerului</a:t>
            </a:r>
            <a:endParaRPr lang="en-US" sz="220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0" y="914400"/>
            <a:ext cx="8610600" cy="5791200"/>
          </a:xfrm>
          <a:prstGeom prst="rect">
            <a:avLst/>
          </a:prstGeom>
        </p:spPr>
        <p:txBody>
          <a:bodyPr/>
          <a:lstStyle/>
          <a:p>
            <a:pPr marL="547688" indent="-411163">
              <a:lnSpc>
                <a:spcPct val="80000"/>
              </a:lnSpc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o-RO" sz="1000" b="1" dirty="0">
                <a:solidFill>
                  <a:srgbClr val="FFFF99"/>
                </a:solidFill>
                <a:latin typeface="Book Antiqua" pitchFamily="18" charset="0"/>
              </a:rPr>
              <a:t>	</a:t>
            </a:r>
            <a:r>
              <a:rPr lang="ro-RO" dirty="0">
                <a:solidFill>
                  <a:srgbClr val="FF3300"/>
                </a:solidFill>
                <a:latin typeface="Book Antiqua" pitchFamily="18" charset="0"/>
              </a:rPr>
              <a:t> </a:t>
            </a:r>
            <a:endParaRPr lang="en-US" b="1" i="1" dirty="0">
              <a:solidFill>
                <a:srgbClr val="FF3300"/>
              </a:solidFill>
              <a:latin typeface="Book Antiqua" pitchFamily="18" charset="0"/>
            </a:endParaRPr>
          </a:p>
          <a:p>
            <a:pPr marL="547688" indent="-411163"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en-US" sz="2000" i="1" dirty="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en-US" sz="2000" b="1" i="1" dirty="0" err="1">
                <a:solidFill>
                  <a:srgbClr val="FF3300"/>
                </a:solidFill>
                <a:latin typeface="Book Antiqua" pitchFamily="18" charset="0"/>
              </a:rPr>
              <a:t>măsuri</a:t>
            </a:r>
            <a:r>
              <a:rPr lang="en-US" sz="2000" b="1" i="1" dirty="0">
                <a:solidFill>
                  <a:srgbClr val="FF3300"/>
                </a:solidFill>
                <a:latin typeface="Book Antiqua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Book Antiqua" pitchFamily="18" charset="0"/>
              </a:rPr>
              <a:t>propuse</a:t>
            </a:r>
            <a:r>
              <a:rPr lang="en-US" sz="2000" b="1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fr-FR" sz="2000" b="1" i="1" dirty="0" err="1">
                <a:solidFill>
                  <a:srgbClr val="FF3300"/>
                </a:solidFill>
                <a:latin typeface="Book Antiqua" pitchFamily="18" charset="0"/>
                <a:cs typeface="Times New Roman" pitchFamily="18" charset="0"/>
              </a:rPr>
              <a:t>pentru</a:t>
            </a:r>
            <a:r>
              <a:rPr lang="fr-FR" sz="2000" b="1" i="1" dirty="0">
                <a:solidFill>
                  <a:srgbClr val="FF3300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fr-FR" sz="2000" b="1" i="1" dirty="0" err="1">
                <a:solidFill>
                  <a:srgbClr val="FF3300"/>
                </a:solidFill>
                <a:latin typeface="Book Antiqua" pitchFamily="18" charset="0"/>
                <a:cs typeface="Times New Roman" pitchFamily="18" charset="0"/>
              </a:rPr>
              <a:t>reducerea</a:t>
            </a:r>
            <a:r>
              <a:rPr lang="fr-FR" sz="2000" b="1" i="1" dirty="0">
                <a:solidFill>
                  <a:srgbClr val="FF3300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fr-FR" sz="2000" b="1" i="1" dirty="0" err="1">
                <a:solidFill>
                  <a:srgbClr val="FF3300"/>
                </a:solidFill>
                <a:latin typeface="Book Antiqua" pitchFamily="18" charset="0"/>
                <a:cs typeface="Times New Roman" pitchFamily="18" charset="0"/>
              </a:rPr>
              <a:t>emisiilor</a:t>
            </a:r>
            <a:r>
              <a:rPr lang="fr-FR" sz="2000" b="1" i="1" dirty="0">
                <a:solidFill>
                  <a:srgbClr val="FF3300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fr-FR" sz="2000" b="1" i="1" dirty="0" err="1">
                <a:solidFill>
                  <a:srgbClr val="FF3300"/>
                </a:solidFill>
                <a:latin typeface="Book Antiqua" pitchFamily="18" charset="0"/>
                <a:cs typeface="Times New Roman" pitchFamily="18" charset="0"/>
              </a:rPr>
              <a:t>din</a:t>
            </a:r>
            <a:r>
              <a:rPr lang="fr-FR" sz="2000" b="1" i="1" dirty="0">
                <a:solidFill>
                  <a:srgbClr val="FF3300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fr-FR" sz="2000" b="1" i="1" dirty="0" err="1">
                <a:solidFill>
                  <a:srgbClr val="FF3300"/>
                </a:solidFill>
                <a:latin typeface="Book Antiqua" pitchFamily="18" charset="0"/>
                <a:cs typeface="Times New Roman" pitchFamily="18" charset="0"/>
              </a:rPr>
              <a:t>sectorul</a:t>
            </a:r>
            <a:r>
              <a:rPr lang="fr-FR" sz="2000" b="1" i="1" dirty="0">
                <a:solidFill>
                  <a:srgbClr val="FF3300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fr-FR" sz="2000" b="1" i="1" dirty="0" err="1">
                <a:solidFill>
                  <a:srgbClr val="FF3300"/>
                </a:solidFill>
                <a:latin typeface="Book Antiqua" pitchFamily="18" charset="0"/>
                <a:cs typeface="Times New Roman" pitchFamily="18" charset="0"/>
              </a:rPr>
              <a:t>rezidenţial</a:t>
            </a:r>
            <a:r>
              <a:rPr lang="en-US" sz="2000" b="1" i="1" dirty="0">
                <a:solidFill>
                  <a:srgbClr val="FF3300"/>
                </a:solidFill>
                <a:latin typeface="Book Antiqua" pitchFamily="18" charset="0"/>
                <a:cs typeface="Times New Roman" pitchFamily="18" charset="0"/>
              </a:rPr>
              <a:t>: </a:t>
            </a:r>
            <a:endParaRPr lang="en-US" sz="2000" b="1" i="1" dirty="0">
              <a:solidFill>
                <a:srgbClr val="FF3300"/>
              </a:solidFill>
              <a:latin typeface="Book Antiqua" pitchFamily="18" charset="0"/>
            </a:endParaRPr>
          </a:p>
          <a:p>
            <a:pPr marL="547688" indent="-411163" algn="just">
              <a:spcBef>
                <a:spcPct val="20000"/>
              </a:spcBef>
              <a:buClr>
                <a:srgbClr val="F9F9F9"/>
              </a:buClr>
              <a:buSzPct val="65000"/>
            </a:pPr>
            <a:r>
              <a:rPr lang="en-US" dirty="0">
                <a:solidFill>
                  <a:srgbClr val="FFFF00"/>
                </a:solidFill>
                <a:latin typeface="Book Antiqua" pitchFamily="18" charset="0"/>
              </a:rPr>
              <a:t>	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- </a:t>
            </a:r>
            <a:r>
              <a:rPr lang="it-IT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creșterea eficienței energetice a locuințelor: reabilitare termică;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</a:endParaRPr>
          </a:p>
          <a:p>
            <a:pPr marL="547688" indent="-411163" algn="just">
              <a:spcBef>
                <a:spcPct val="20000"/>
              </a:spcBef>
              <a:buClr>
                <a:srgbClr val="F9F9F9"/>
              </a:buClr>
              <a:buSzPct val="65000"/>
            </a:pPr>
            <a:r>
              <a:rPr lang="es-E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	- </a:t>
            </a:r>
            <a:r>
              <a:rPr lang="es-E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încurajarea</a:t>
            </a:r>
            <a:r>
              <a:rPr lang="es-E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es-E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reconectării</a:t>
            </a:r>
            <a:r>
              <a:rPr lang="es-E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la RADET a </a:t>
            </a:r>
            <a:r>
              <a:rPr lang="es-E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celor</a:t>
            </a:r>
            <a:r>
              <a:rPr lang="es-E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es-E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debranșați</a:t>
            </a:r>
            <a:r>
              <a:rPr lang="es-E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;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</a:endParaRPr>
          </a:p>
          <a:p>
            <a:pPr marL="547688" indent="-411163" algn="just">
              <a:spcBef>
                <a:spcPct val="20000"/>
              </a:spcBef>
              <a:buClr>
                <a:srgbClr val="F9F9F9"/>
              </a:buClr>
              <a:buSzPct val="65000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	</a:t>
            </a:r>
            <a:r>
              <a:rPr lang="it-IT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- încurajarea conectării la RADET a noilor complexe rezidențiale: extinderea rețelei;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</a:endParaRPr>
          </a:p>
          <a:p>
            <a:pPr marL="547688" indent="-411163" algn="just">
              <a:spcBef>
                <a:spcPct val="20000"/>
              </a:spcBef>
              <a:buClr>
                <a:srgbClr val="F9F9F9"/>
              </a:buClr>
              <a:buSzPct val="65000"/>
            </a:pPr>
            <a:r>
              <a:rPr lang="it-IT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	- introducerea de centrale de cvartal pe gaz natural cu randament  crescut în zonele unde este preponderentă încălzirea cu sisteme individuale – stimularea conectării;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</a:endParaRPr>
          </a:p>
          <a:p>
            <a:pPr marL="547688" indent="-411163" algn="just">
              <a:spcBef>
                <a:spcPct val="20000"/>
              </a:spcBef>
              <a:buClr>
                <a:srgbClr val="F9F9F9"/>
              </a:buClr>
              <a:buSzPct val="65000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	-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stimularea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conectării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la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sistemul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de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alimentare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cu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gaz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natural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pentru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locuințele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individuale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ce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folosesc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încă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lemn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: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aproximativ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 10 000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locuințe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;</a:t>
            </a:r>
          </a:p>
          <a:p>
            <a:pPr marL="547688" indent="-411163" algn="just">
              <a:spcBef>
                <a:spcPct val="20000"/>
              </a:spcBef>
              <a:buClr>
                <a:srgbClr val="F9F9F9"/>
              </a:buClr>
              <a:buSzPct val="65000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ro-RO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</a:endParaRPr>
          </a:p>
          <a:p>
            <a:pPr marL="547688" indent="-411163"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en-US" b="1" i="1" dirty="0">
                <a:effectLst>
                  <a:outerShdw blurRad="38100" dist="38100" dir="2700000" algn="tl">
                    <a:srgbClr val="1F497D"/>
                  </a:outerShdw>
                </a:effectLst>
              </a:rPr>
              <a:t> </a:t>
            </a:r>
            <a:r>
              <a:rPr lang="en-US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măsuri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propuse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pentru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reducerea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emisiilor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en-US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din </a:t>
            </a:r>
            <a:r>
              <a:rPr lang="en-US" b="1" i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activităţile</a:t>
            </a:r>
            <a:r>
              <a:rPr lang="en-US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de </a:t>
            </a:r>
            <a:r>
              <a:rPr lang="en-US" b="1" i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construire</a:t>
            </a:r>
            <a:r>
              <a:rPr lang="en-US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/ </a:t>
            </a:r>
            <a:r>
              <a:rPr lang="en-US" b="1" i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demolaren</a:t>
            </a:r>
            <a:r>
              <a:rPr lang="en-US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:</a:t>
            </a:r>
          </a:p>
          <a:p>
            <a:pPr marL="547688" indent="-411163" algn="just">
              <a:spcBef>
                <a:spcPct val="20000"/>
              </a:spcBef>
              <a:buClr>
                <a:srgbClr val="F9F9F9"/>
              </a:buClr>
              <a:buSzPct val="65000"/>
            </a:pPr>
            <a:r>
              <a:rPr lang="en-US" dirty="0">
                <a:solidFill>
                  <a:srgbClr val="FF3300"/>
                </a:solidFill>
                <a:latin typeface="Book Antiqua" pitchFamily="18" charset="0"/>
              </a:rPr>
              <a:t>	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-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planuri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de management al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calităţii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aerului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pentru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lucrările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de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construire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/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demolare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;</a:t>
            </a:r>
          </a:p>
          <a:p>
            <a:pPr marL="547688" indent="-411163" algn="just">
              <a:spcBef>
                <a:spcPct val="20000"/>
              </a:spcBef>
              <a:buClr>
                <a:srgbClr val="F9F9F9"/>
              </a:buClr>
              <a:buSzPct val="65000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	-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programe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stricte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de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controlare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a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respectării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planurilor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de management,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în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special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pe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durata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activităților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cu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emisii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intense (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decopertări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/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săpături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/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excavări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, transfer de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materiale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pulverulente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,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vânt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intens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);</a:t>
            </a:r>
          </a:p>
          <a:p>
            <a:pPr marL="547688" indent="-411163" algn="just">
              <a:spcBef>
                <a:spcPct val="20000"/>
              </a:spcBef>
              <a:buClr>
                <a:srgbClr val="F9F9F9"/>
              </a:buClr>
              <a:buSzPct val="65000"/>
            </a:pPr>
            <a:endParaRPr lang="en-US" dirty="0">
              <a:effectLst>
                <a:outerShdw blurRad="38100" dist="38100" dir="2700000" algn="tl">
                  <a:srgbClr val="1F497D"/>
                </a:outerShdw>
              </a:effectLst>
            </a:endParaRPr>
          </a:p>
          <a:p>
            <a:pPr marL="547688" indent="-411163" algn="just">
              <a:spcBef>
                <a:spcPct val="20000"/>
              </a:spcBef>
              <a:buClr>
                <a:srgbClr val="F9F9F9"/>
              </a:buClr>
              <a:buSzPct val="65000"/>
            </a:pPr>
            <a:endParaRPr lang="en-US" dirty="0">
              <a:effectLst>
                <a:outerShdw blurRad="38100" dist="38100" dir="2700000" algn="tl">
                  <a:srgbClr val="1F497D"/>
                </a:outerShdw>
              </a:effectLst>
            </a:endParaRPr>
          </a:p>
          <a:p>
            <a:pPr marL="547688" indent="-411163" algn="just">
              <a:spcBef>
                <a:spcPct val="20000"/>
              </a:spcBef>
              <a:buClr>
                <a:srgbClr val="F9F9F9"/>
              </a:buClr>
              <a:buSzPct val="65000"/>
            </a:pPr>
            <a:endParaRPr lang="en-US" dirty="0">
              <a:effectLst>
                <a:outerShdw blurRad="38100" dist="38100" dir="2700000" algn="tl">
                  <a:srgbClr val="1F497D"/>
                </a:outerShdw>
              </a:effectLst>
            </a:endParaRPr>
          </a:p>
          <a:p>
            <a:pPr marL="547688" indent="-411163" algn="just">
              <a:spcBef>
                <a:spcPct val="20000"/>
              </a:spcBef>
              <a:buClr>
                <a:srgbClr val="F9F9F9"/>
              </a:buClr>
              <a:buSzPct val="65000"/>
            </a:pPr>
            <a:endParaRPr lang="en-US" b="1" i="1" dirty="0">
              <a:solidFill>
                <a:srgbClr val="FF3300"/>
              </a:solidFill>
              <a:latin typeface="Book Antiqua" pitchFamily="18" charset="0"/>
            </a:endParaRPr>
          </a:p>
          <a:p>
            <a:pPr marL="547688" indent="-411163">
              <a:lnSpc>
                <a:spcPct val="80000"/>
              </a:lnSpc>
              <a:spcBef>
                <a:spcPct val="20000"/>
              </a:spcBef>
              <a:buClr>
                <a:srgbClr val="F9F9F9"/>
              </a:buClr>
              <a:buSzPct val="65000"/>
            </a:pPr>
            <a:endParaRPr lang="en-US" dirty="0">
              <a:solidFill>
                <a:srgbClr val="FFFF99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761999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000" b="1" dirty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PRIM</a:t>
            </a:r>
            <a:r>
              <a:rPr lang="ro-RO" sz="2000" b="1" dirty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Ă</a:t>
            </a:r>
            <a:r>
              <a:rPr lang="en-US" sz="2000" b="1" dirty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RIA  MUNICIPIULUI  BUCURE</a:t>
            </a:r>
            <a:r>
              <a:rPr lang="ro-RO" sz="2000" b="1" dirty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ŞTI</a:t>
            </a:r>
            <a:r>
              <a:rPr lang="en-US" sz="2000" b="1" dirty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– </a:t>
            </a:r>
            <a:r>
              <a:rPr lang="en-US" sz="2000" b="1" dirty="0" err="1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Direc</a:t>
            </a:r>
            <a:r>
              <a:rPr lang="ro-RO" sz="2000" b="1" dirty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ţ</a:t>
            </a:r>
            <a:r>
              <a:rPr lang="en-US" sz="2000" b="1" dirty="0" err="1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ia</a:t>
            </a:r>
            <a:r>
              <a:rPr lang="en-US" sz="2000" b="1" dirty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de </a:t>
            </a:r>
            <a:r>
              <a:rPr lang="en-US" sz="2000" b="1" dirty="0" err="1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mediu</a:t>
            </a:r>
            <a:r>
              <a:rPr lang="en-US" sz="2000" b="1" dirty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2000" b="1" dirty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200" dirty="0" err="1">
                <a:ln w="6350">
                  <a:noFill/>
                </a:ln>
                <a:solidFill>
                  <a:srgbClr val="FF3300"/>
                </a:solidFill>
                <a:latin typeface="Lucida Handwriting" pitchFamily="66" charset="0"/>
                <a:ea typeface="+mj-ea"/>
                <a:cs typeface="+mj-cs"/>
              </a:rPr>
              <a:t>Planuri</a:t>
            </a:r>
            <a:r>
              <a:rPr lang="en-US" sz="2200" dirty="0">
                <a:ln w="6350">
                  <a:noFill/>
                </a:ln>
                <a:solidFill>
                  <a:srgbClr val="FF3300"/>
                </a:solidFill>
                <a:latin typeface="Lucida Handwriting" pitchFamily="66" charset="0"/>
                <a:ea typeface="+mj-ea"/>
                <a:cs typeface="+mj-cs"/>
              </a:rPr>
              <a:t>  de  </a:t>
            </a:r>
            <a:r>
              <a:rPr lang="en-US" sz="2200" dirty="0" err="1">
                <a:ln w="6350">
                  <a:noFill/>
                </a:ln>
                <a:solidFill>
                  <a:srgbClr val="FF3300"/>
                </a:solidFill>
                <a:latin typeface="Lucida Handwriting" pitchFamily="66" charset="0"/>
                <a:ea typeface="+mj-ea"/>
                <a:cs typeface="+mj-cs"/>
              </a:rPr>
              <a:t>calitate</a:t>
            </a:r>
            <a:r>
              <a:rPr lang="en-US" sz="2200" dirty="0">
                <a:ln w="6350">
                  <a:noFill/>
                </a:ln>
                <a:solidFill>
                  <a:srgbClr val="FF3300"/>
                </a:solidFill>
                <a:latin typeface="Lucida Handwriting" pitchFamily="66" charset="0"/>
                <a:ea typeface="+mj-ea"/>
                <a:cs typeface="+mj-cs"/>
              </a:rPr>
              <a:t>  a  </a:t>
            </a:r>
            <a:r>
              <a:rPr lang="ro-RO" sz="2200" dirty="0">
                <a:ln w="6350">
                  <a:noFill/>
                </a:ln>
                <a:solidFill>
                  <a:srgbClr val="FF3300"/>
                </a:solidFill>
                <a:latin typeface="Lucida Handwriting" pitchFamily="66" charset="0"/>
                <a:ea typeface="+mj-ea"/>
                <a:cs typeface="+mj-cs"/>
              </a:rPr>
              <a:t>aerului</a:t>
            </a:r>
            <a:endParaRPr lang="en-US" sz="220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0" y="914400"/>
            <a:ext cx="8610600" cy="5791200"/>
          </a:xfrm>
          <a:prstGeom prst="rect">
            <a:avLst/>
          </a:prstGeom>
        </p:spPr>
        <p:txBody>
          <a:bodyPr/>
          <a:lstStyle/>
          <a:p>
            <a:pPr marL="547688" indent="-411163">
              <a:lnSpc>
                <a:spcPct val="80000"/>
              </a:lnSpc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o-RO" sz="1000" b="1" dirty="0">
                <a:solidFill>
                  <a:srgbClr val="FFFF99"/>
                </a:solidFill>
                <a:latin typeface="Book Antiqua" pitchFamily="18" charset="0"/>
              </a:rPr>
              <a:t>	</a:t>
            </a:r>
            <a:r>
              <a:rPr lang="ro-RO" dirty="0">
                <a:solidFill>
                  <a:srgbClr val="FF3300"/>
                </a:solidFill>
                <a:latin typeface="Book Antiqua" pitchFamily="18" charset="0"/>
              </a:rPr>
              <a:t> </a:t>
            </a:r>
            <a:endParaRPr lang="en-US" b="1" i="1" dirty="0">
              <a:solidFill>
                <a:srgbClr val="FF3300"/>
              </a:solidFill>
              <a:latin typeface="Book Antiqua" pitchFamily="18" charset="0"/>
            </a:endParaRPr>
          </a:p>
          <a:p>
            <a:pPr marL="547688" indent="-411163">
              <a:buClr>
                <a:srgbClr val="F9F9F9"/>
              </a:buClr>
              <a:buSzPct val="65000"/>
            </a:pPr>
            <a:r>
              <a:rPr lang="en-US" b="1" i="1" dirty="0">
                <a:solidFill>
                  <a:srgbClr val="FF0000"/>
                </a:solidFill>
                <a:latin typeface="Book Antiqua" pitchFamily="18" charset="0"/>
              </a:rPr>
              <a:t>	</a:t>
            </a:r>
            <a:r>
              <a:rPr lang="en-US" dirty="0" err="1">
                <a:solidFill>
                  <a:srgbClr val="FF0000"/>
                </a:solidFill>
                <a:latin typeface="Book Antiqua" pitchFamily="18" charset="0"/>
              </a:rPr>
              <a:t>măsuri</a:t>
            </a:r>
            <a:r>
              <a:rPr lang="en-US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Book Antiqua" pitchFamily="18" charset="0"/>
              </a:rPr>
              <a:t>propuse</a:t>
            </a:r>
            <a:r>
              <a:rPr lang="en-US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Book Antiqua" pitchFamily="18" charset="0"/>
              </a:rPr>
              <a:t>pentru</a:t>
            </a:r>
            <a:r>
              <a:rPr lang="en-US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Book Antiqua" pitchFamily="18" charset="0"/>
              </a:rPr>
              <a:t>reducerea</a:t>
            </a:r>
            <a:r>
              <a:rPr lang="en-US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Book Antiqua" pitchFamily="18" charset="0"/>
              </a:rPr>
              <a:t>emisiilor</a:t>
            </a:r>
            <a:r>
              <a:rPr lang="en-US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dirty="0">
                <a:solidFill>
                  <a:srgbClr val="FF3300"/>
                </a:solidFill>
                <a:latin typeface="Book Antiqua" pitchFamily="18" charset="0"/>
              </a:rPr>
              <a:t>din </a:t>
            </a:r>
            <a:r>
              <a:rPr lang="en-US" dirty="0" err="1">
                <a:solidFill>
                  <a:srgbClr val="FF3300"/>
                </a:solidFill>
                <a:latin typeface="Book Antiqua" pitchFamily="18" charset="0"/>
              </a:rPr>
              <a:t>activităţile</a:t>
            </a:r>
            <a:r>
              <a:rPr lang="en-US" dirty="0">
                <a:solidFill>
                  <a:srgbClr val="FF3300"/>
                </a:solidFill>
                <a:latin typeface="Book Antiqua" pitchFamily="18" charset="0"/>
              </a:rPr>
              <a:t> de </a:t>
            </a:r>
            <a:r>
              <a:rPr lang="en-US" dirty="0" err="1">
                <a:solidFill>
                  <a:srgbClr val="FF3300"/>
                </a:solidFill>
                <a:latin typeface="Book Antiqua" pitchFamily="18" charset="0"/>
              </a:rPr>
              <a:t>construire</a:t>
            </a:r>
            <a:r>
              <a:rPr lang="en-US" dirty="0">
                <a:solidFill>
                  <a:srgbClr val="FF3300"/>
                </a:solidFill>
                <a:latin typeface="Book Antiqua" pitchFamily="18" charset="0"/>
              </a:rPr>
              <a:t> / </a:t>
            </a:r>
            <a:r>
              <a:rPr lang="en-US" dirty="0" err="1">
                <a:solidFill>
                  <a:srgbClr val="FF3300"/>
                </a:solidFill>
                <a:latin typeface="Book Antiqua" pitchFamily="18" charset="0"/>
              </a:rPr>
              <a:t>demolaren</a:t>
            </a:r>
            <a:r>
              <a:rPr lang="en-US" dirty="0">
                <a:solidFill>
                  <a:srgbClr val="FF3300"/>
                </a:solidFill>
                <a:latin typeface="Book Antiqua" pitchFamily="18" charset="0"/>
              </a:rPr>
              <a:t>:</a:t>
            </a:r>
          </a:p>
          <a:p>
            <a:pPr marL="547688" indent="-411163" algn="just">
              <a:spcBef>
                <a:spcPct val="20000"/>
              </a:spcBef>
              <a:buClr>
                <a:srgbClr val="F9F9F9"/>
              </a:buClr>
              <a:buSzPct val="65000"/>
            </a:pPr>
            <a:r>
              <a:rPr lang="en-US" dirty="0">
                <a:solidFill>
                  <a:srgbClr val="FF3300"/>
                </a:solidFill>
                <a:latin typeface="Book Antiqua" pitchFamily="18" charset="0"/>
              </a:rPr>
              <a:t>	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-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planuri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de management al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calităţii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aerului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pentru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lucrările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de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construire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/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demolare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;</a:t>
            </a:r>
          </a:p>
          <a:p>
            <a:pPr marL="547688" indent="-411163" algn="just">
              <a:spcBef>
                <a:spcPct val="20000"/>
              </a:spcBef>
              <a:buClr>
                <a:srgbClr val="F9F9F9"/>
              </a:buClr>
              <a:buSzPct val="65000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	-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programe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stricte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de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controlare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a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respectării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planurilor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de management,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în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special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pe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durata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activităților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cu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emisii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intense (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decopertări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/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săpături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/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excavări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, transfer de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materiale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pulverulente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,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vânt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intens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);</a:t>
            </a:r>
          </a:p>
          <a:p>
            <a:pPr marL="547688" indent="-411163" algn="just">
              <a:spcBef>
                <a:spcPct val="20000"/>
              </a:spcBef>
              <a:buClr>
                <a:srgbClr val="F9F9F9"/>
              </a:buClr>
              <a:buSzPct val="65000"/>
            </a:pPr>
            <a:r>
              <a:rPr lang="ro-RO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547688" indent="-411163"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en-US" dirty="0">
                <a:effectLst>
                  <a:outerShdw blurRad="38100" dist="38100" dir="2700000" algn="tl">
                    <a:srgbClr val="1F497D"/>
                  </a:outerShdw>
                </a:effectLst>
              </a:rPr>
              <a:t> </a:t>
            </a:r>
            <a:r>
              <a:rPr lang="en-US" b="1" i="1" dirty="0" err="1">
                <a:solidFill>
                  <a:srgbClr val="FF3300"/>
                </a:solidFill>
                <a:latin typeface="Book Antiqua" pitchFamily="18" charset="0"/>
              </a:rPr>
              <a:t>măsuri</a:t>
            </a:r>
            <a:r>
              <a:rPr lang="en-US" b="1" i="1" dirty="0">
                <a:solidFill>
                  <a:srgbClr val="FF3300"/>
                </a:solidFill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3300"/>
                </a:solidFill>
                <a:latin typeface="Book Antiqua" pitchFamily="18" charset="0"/>
              </a:rPr>
              <a:t>propuse</a:t>
            </a:r>
            <a:r>
              <a:rPr lang="en-US" b="1" i="1" dirty="0">
                <a:solidFill>
                  <a:srgbClr val="FF3300"/>
                </a:solidFill>
                <a:latin typeface="Book Antiqua" pitchFamily="18" charset="0"/>
              </a:rPr>
              <a:t> </a:t>
            </a:r>
            <a:r>
              <a:rPr lang="it-IT" b="1" i="1" dirty="0">
                <a:solidFill>
                  <a:srgbClr val="FF3300"/>
                </a:solidFill>
                <a:latin typeface="Book Antiqua" pitchFamily="18" charset="0"/>
              </a:rPr>
              <a:t>reducerea emisiilor din procesul de eroziune eoliană</a:t>
            </a:r>
            <a:r>
              <a:rPr lang="en-US" dirty="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:</a:t>
            </a:r>
          </a:p>
          <a:p>
            <a:pPr marL="547688" indent="-411163" algn="just">
              <a:spcBef>
                <a:spcPct val="20000"/>
              </a:spcBef>
              <a:buClr>
                <a:srgbClr val="F9F9F9"/>
              </a:buClr>
              <a:buSzPct val="65000"/>
            </a:pPr>
            <a:r>
              <a:rPr lang="en-US" dirty="0">
                <a:solidFill>
                  <a:srgbClr val="FF3300"/>
                </a:solidFill>
              </a:rPr>
              <a:t>	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- </a:t>
            </a:r>
            <a:r>
              <a:rPr lang="it-IT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identificarea suprafețelor supuse eroziunii eoliene;</a:t>
            </a:r>
          </a:p>
          <a:p>
            <a:pPr marL="547688" indent="-411163" algn="just">
              <a:spcBef>
                <a:spcPct val="20000"/>
              </a:spcBef>
              <a:buClr>
                <a:srgbClr val="F9F9F9"/>
              </a:buClr>
              <a:buSzPct val="65000"/>
            </a:pPr>
            <a:r>
              <a:rPr lang="it-IT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	- renaturarea suprafețelor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şi</a:t>
            </a:r>
            <a:r>
              <a:rPr lang="it-IT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utilizarea eficientă a acestora;</a:t>
            </a:r>
          </a:p>
          <a:p>
            <a:pPr marL="547688" indent="-411163" algn="just">
              <a:spcBef>
                <a:spcPct val="20000"/>
              </a:spcBef>
              <a:buClr>
                <a:srgbClr val="F9F9F9"/>
              </a:buClr>
              <a:buSzPct val="65000"/>
            </a:pPr>
            <a:r>
              <a:rPr lang="it-IT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	- controlul emisiilor/gestionarea episoadelor cu emisii crescute;</a:t>
            </a:r>
          </a:p>
          <a:p>
            <a:pPr marL="547688" indent="-411163" algn="just">
              <a:spcBef>
                <a:spcPct val="20000"/>
              </a:spcBef>
              <a:buClr>
                <a:srgbClr val="F9F9F9"/>
              </a:buClr>
              <a:buSzPct val="65000"/>
            </a:pPr>
            <a:r>
              <a:rPr lang="it-IT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	-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Centura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Verde a </a:t>
            </a: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Bucureștiului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.</a:t>
            </a:r>
          </a:p>
          <a:p>
            <a:pPr marL="547688" indent="-411163" algn="just">
              <a:spcBef>
                <a:spcPct val="20000"/>
              </a:spcBef>
              <a:buClr>
                <a:srgbClr val="F9F9F9"/>
              </a:buClr>
              <a:buSzPct val="65000"/>
            </a:pPr>
            <a:endParaRPr lang="en-US" b="1" i="1" dirty="0">
              <a:effectLst>
                <a:outerShdw blurRad="38100" dist="38100" dir="2700000" algn="tl">
                  <a:srgbClr val="1F497D"/>
                </a:outerShdw>
              </a:effectLst>
              <a:latin typeface="Book Antiqua" pitchFamily="18" charset="0"/>
            </a:endParaRPr>
          </a:p>
          <a:p>
            <a:pPr marL="547688" indent="-411163" algn="just">
              <a:spcBef>
                <a:spcPct val="20000"/>
              </a:spcBef>
              <a:buClr>
                <a:srgbClr val="F9F9F9"/>
              </a:buClr>
              <a:buSzPct val="65000"/>
            </a:pPr>
            <a:endParaRPr lang="en-US" b="1" i="1" dirty="0">
              <a:effectLst>
                <a:outerShdw blurRad="38100" dist="38100" dir="2700000" algn="tl">
                  <a:srgbClr val="1F497D"/>
                </a:outerShdw>
              </a:effectLst>
              <a:latin typeface="Book Antiqua" pitchFamily="18" charset="0"/>
            </a:endParaRPr>
          </a:p>
          <a:p>
            <a:pPr marL="547688" indent="-411163" algn="just">
              <a:spcBef>
                <a:spcPct val="20000"/>
              </a:spcBef>
              <a:buClr>
                <a:srgbClr val="F9F9F9"/>
              </a:buClr>
              <a:buSzPct val="65000"/>
            </a:pPr>
            <a:endParaRPr lang="it-IT" dirty="0">
              <a:effectLst>
                <a:outerShdw blurRad="38100" dist="38100" dir="2700000" algn="tl">
                  <a:srgbClr val="1F497D"/>
                </a:outerShdw>
              </a:effectLst>
            </a:endParaRPr>
          </a:p>
          <a:p>
            <a:pPr marL="547688" indent="-411163" algn="just">
              <a:spcBef>
                <a:spcPct val="20000"/>
              </a:spcBef>
              <a:buClr>
                <a:srgbClr val="F9F9F9"/>
              </a:buClr>
              <a:buSzPct val="65000"/>
            </a:pPr>
            <a:endParaRPr lang="it-IT" dirty="0">
              <a:effectLst>
                <a:outerShdw blurRad="38100" dist="38100" dir="2700000" algn="tl">
                  <a:srgbClr val="1F497D"/>
                </a:outerShdw>
              </a:effectLst>
            </a:endParaRPr>
          </a:p>
          <a:p>
            <a:pPr marL="547688" indent="-411163" algn="just">
              <a:spcBef>
                <a:spcPct val="20000"/>
              </a:spcBef>
              <a:buClr>
                <a:srgbClr val="F9F9F9"/>
              </a:buClr>
              <a:buSzPct val="65000"/>
            </a:pPr>
            <a:endParaRPr lang="it-IT" dirty="0">
              <a:effectLst>
                <a:outerShdw blurRad="38100" dist="38100" dir="2700000" algn="tl">
                  <a:srgbClr val="1F497D"/>
                </a:outerShdw>
              </a:effectLst>
            </a:endParaRPr>
          </a:p>
          <a:p>
            <a:pPr marL="547688" indent="-411163" algn="just">
              <a:spcBef>
                <a:spcPct val="20000"/>
              </a:spcBef>
              <a:buClr>
                <a:srgbClr val="F9F9F9"/>
              </a:buClr>
              <a:buSzPct val="65000"/>
            </a:pPr>
            <a:endParaRPr lang="it-IT" dirty="0">
              <a:effectLst>
                <a:outerShdw blurRad="38100" dist="38100" dir="2700000" algn="tl">
                  <a:srgbClr val="1F497D"/>
                </a:outerShdw>
              </a:effectLst>
            </a:endParaRPr>
          </a:p>
          <a:p>
            <a:pPr marL="547688" indent="-411163" algn="just">
              <a:spcBef>
                <a:spcPct val="20000"/>
              </a:spcBef>
              <a:buClr>
                <a:srgbClr val="F9F9F9"/>
              </a:buClr>
              <a:buSzPct val="65000"/>
            </a:pPr>
            <a:endParaRPr lang="it-IT" dirty="0">
              <a:effectLst>
                <a:outerShdw blurRad="38100" dist="38100" dir="2700000" algn="tl">
                  <a:srgbClr val="1F497D"/>
                </a:outerShdw>
              </a:effectLst>
            </a:endParaRPr>
          </a:p>
          <a:p>
            <a:pPr marL="547688" indent="-411163" algn="just">
              <a:spcBef>
                <a:spcPct val="20000"/>
              </a:spcBef>
              <a:buClr>
                <a:srgbClr val="F9F9F9"/>
              </a:buClr>
              <a:buSzPct val="65000"/>
            </a:pPr>
            <a:endParaRPr lang="it-IT" dirty="0">
              <a:effectLst>
                <a:outerShdw blurRad="38100" dist="38100" dir="2700000" algn="tl">
                  <a:srgbClr val="1F497D"/>
                </a:outerShdw>
              </a:effectLst>
            </a:endParaRPr>
          </a:p>
          <a:p>
            <a:pPr marL="547688" indent="-411163" algn="just">
              <a:spcBef>
                <a:spcPct val="20000"/>
              </a:spcBef>
              <a:buClr>
                <a:srgbClr val="F9F9F9"/>
              </a:buClr>
              <a:buSzPct val="65000"/>
            </a:pPr>
            <a:endParaRPr lang="it-IT" dirty="0">
              <a:effectLst>
                <a:outerShdw blurRad="38100" dist="38100" dir="2700000" algn="tl">
                  <a:srgbClr val="1F497D"/>
                </a:outerShdw>
              </a:effectLst>
            </a:endParaRPr>
          </a:p>
          <a:p>
            <a:pPr marL="547688" indent="-411163" algn="just">
              <a:spcBef>
                <a:spcPct val="20000"/>
              </a:spcBef>
              <a:buClr>
                <a:srgbClr val="F9F9F9"/>
              </a:buClr>
              <a:buSzPct val="65000"/>
            </a:pPr>
            <a:endParaRPr lang="it-IT" dirty="0">
              <a:effectLst>
                <a:outerShdw blurRad="38100" dist="38100" dir="2700000" algn="tl">
                  <a:srgbClr val="1F497D"/>
                </a:outerShdw>
              </a:effectLst>
            </a:endParaRPr>
          </a:p>
          <a:p>
            <a:pPr marL="547688" indent="-411163" algn="just">
              <a:spcBef>
                <a:spcPct val="20000"/>
              </a:spcBef>
              <a:buClr>
                <a:srgbClr val="F9F9F9"/>
              </a:buClr>
              <a:buSzPct val="65000"/>
            </a:pPr>
            <a:endParaRPr lang="it-IT" dirty="0">
              <a:effectLst>
                <a:outerShdw blurRad="38100" dist="38100" dir="2700000" algn="tl">
                  <a:srgbClr val="1F497D"/>
                </a:outerShdw>
              </a:effectLst>
            </a:endParaRPr>
          </a:p>
          <a:p>
            <a:pPr marL="547688" indent="-411163" algn="just">
              <a:spcBef>
                <a:spcPct val="20000"/>
              </a:spcBef>
              <a:buClr>
                <a:srgbClr val="F9F9F9"/>
              </a:buClr>
              <a:buSzPct val="65000"/>
            </a:pPr>
            <a:endParaRPr lang="en-US" dirty="0">
              <a:effectLst>
                <a:outerShdw blurRad="38100" dist="38100" dir="2700000" algn="tl">
                  <a:srgbClr val="1F497D"/>
                </a:outerShdw>
              </a:effectLst>
            </a:endParaRPr>
          </a:p>
          <a:p>
            <a:pPr marL="547688" indent="-411163" algn="just">
              <a:spcBef>
                <a:spcPct val="20000"/>
              </a:spcBef>
              <a:buClr>
                <a:srgbClr val="F9F9F9"/>
              </a:buClr>
              <a:buSzPct val="65000"/>
            </a:pPr>
            <a:endParaRPr lang="en-US" dirty="0">
              <a:effectLst>
                <a:outerShdw blurRad="38100" dist="38100" dir="2700000" algn="tl">
                  <a:srgbClr val="1F497D"/>
                </a:outerShdw>
              </a:effectLst>
            </a:endParaRPr>
          </a:p>
          <a:p>
            <a:pPr marL="547688" indent="-411163" algn="just">
              <a:spcBef>
                <a:spcPct val="20000"/>
              </a:spcBef>
              <a:buClr>
                <a:srgbClr val="F9F9F9"/>
              </a:buClr>
              <a:buSzPct val="65000"/>
            </a:pPr>
            <a:endParaRPr lang="en-US" dirty="0">
              <a:effectLst>
                <a:outerShdw blurRad="38100" dist="38100" dir="2700000" algn="tl">
                  <a:srgbClr val="1F497D"/>
                </a:outerShdw>
              </a:effectLst>
            </a:endParaRPr>
          </a:p>
          <a:p>
            <a:pPr marL="547688" indent="-411163" algn="just">
              <a:spcBef>
                <a:spcPct val="20000"/>
              </a:spcBef>
              <a:buClr>
                <a:srgbClr val="F9F9F9"/>
              </a:buClr>
              <a:buSzPct val="65000"/>
            </a:pPr>
            <a:endParaRPr lang="en-US" dirty="0">
              <a:effectLst>
                <a:outerShdw blurRad="38100" dist="38100" dir="2700000" algn="tl">
                  <a:srgbClr val="1F497D"/>
                </a:outerShdw>
              </a:effectLst>
            </a:endParaRPr>
          </a:p>
          <a:p>
            <a:pPr marL="547688" indent="-411163" algn="just">
              <a:spcBef>
                <a:spcPct val="20000"/>
              </a:spcBef>
              <a:buClr>
                <a:srgbClr val="F9F9F9"/>
              </a:buClr>
              <a:buSzPct val="65000"/>
            </a:pPr>
            <a:endParaRPr lang="en-US" b="1" i="1" dirty="0">
              <a:solidFill>
                <a:srgbClr val="FF3300"/>
              </a:solidFill>
              <a:latin typeface="Book Antiqua" pitchFamily="18" charset="0"/>
            </a:endParaRPr>
          </a:p>
          <a:p>
            <a:pPr marL="547688" indent="-411163">
              <a:lnSpc>
                <a:spcPct val="80000"/>
              </a:lnSpc>
              <a:spcBef>
                <a:spcPct val="20000"/>
              </a:spcBef>
              <a:buClr>
                <a:srgbClr val="F9F9F9"/>
              </a:buClr>
              <a:buSzPct val="65000"/>
            </a:pPr>
            <a:endParaRPr lang="en-US" dirty="0">
              <a:solidFill>
                <a:srgbClr val="FFFF99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CADRU LEGAL</a:t>
            </a:r>
            <a:br>
              <a:rPr lang="ro-RO" dirty="0" smtClean="0"/>
            </a:b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În iunie 2011 a fost adoptată Legea nr. 104/2011 privind calitatea aerului înconjurător care transpune Directiva nr. 2008/50/CE a Parlamentului European </a:t>
            </a:r>
            <a:r>
              <a:rPr lang="ro-RO" dirty="0" err="1"/>
              <a:t>şi</a:t>
            </a:r>
            <a:r>
              <a:rPr lang="ro-RO" dirty="0"/>
              <a:t> a Consiliului din 21 mai 2008 privind calitatea aerului înconjurător </a:t>
            </a:r>
            <a:r>
              <a:rPr lang="ro-RO" dirty="0" err="1"/>
              <a:t>şi</a:t>
            </a:r>
            <a:r>
              <a:rPr lang="ro-RO" dirty="0"/>
              <a:t> un aer mai curat pentru Europa și Directiva 2004/107/CE a Parlamentului European </a:t>
            </a:r>
            <a:r>
              <a:rPr lang="ro-RO" dirty="0" err="1"/>
              <a:t>şi</a:t>
            </a:r>
            <a:r>
              <a:rPr lang="ro-RO" dirty="0"/>
              <a:t> a Consiliului din 15 decembrie 2004 privind </a:t>
            </a:r>
            <a:r>
              <a:rPr lang="ro-RO" dirty="0" err="1"/>
              <a:t>arseniul</a:t>
            </a:r>
            <a:r>
              <a:rPr lang="ro-RO" dirty="0"/>
              <a:t>, cadmiul, mercurul, nichelul, hidrocarburile aromatice policiclice în aerul înconjurător.</a:t>
            </a:r>
          </a:p>
        </p:txBody>
      </p:sp>
    </p:spTree>
    <p:extLst>
      <p:ext uri="{BB962C8B-B14F-4D97-AF65-F5344CB8AC3E}">
        <p14:creationId xmlns:p14="http://schemas.microsoft.com/office/powerpoint/2010/main" val="3330573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/>
              <a:t>CADRU LEGAL</a:t>
            </a:r>
            <a:br>
              <a:rPr lang="ro-RO" dirty="0"/>
            </a:b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708525"/>
          </a:xfrm>
        </p:spPr>
        <p:txBody>
          <a:bodyPr/>
          <a:lstStyle/>
          <a:p>
            <a:pPr algn="just"/>
            <a:r>
              <a:rPr lang="ro-RO" sz="2000" b="1" dirty="0">
                <a:solidFill>
                  <a:srgbClr val="FFFF00"/>
                </a:solidFill>
              </a:rPr>
              <a:t>Obiectivul</a:t>
            </a:r>
            <a:r>
              <a:rPr lang="ro-RO" sz="2000" dirty="0"/>
              <a:t> prevederilor Legii nr. 104/2011 este </a:t>
            </a:r>
            <a:r>
              <a:rPr lang="ro-RO" sz="2000" b="1" dirty="0">
                <a:solidFill>
                  <a:srgbClr val="FFFF00"/>
                </a:solidFill>
              </a:rPr>
              <a:t>reglementarea măsurilor destinate îmbunătățirii calității aerului sau menținerii acesteia acolo unde este corespunzătoare obiectivelor pentru calitatea aerului</a:t>
            </a:r>
            <a:r>
              <a:rPr lang="ro-RO" sz="2000" b="1" dirty="0" smtClean="0">
                <a:solidFill>
                  <a:srgbClr val="FFFF00"/>
                </a:solidFill>
              </a:rPr>
              <a:t>.</a:t>
            </a:r>
          </a:p>
          <a:p>
            <a:pPr algn="just"/>
            <a:r>
              <a:rPr lang="ro-RO" sz="2000" dirty="0"/>
              <a:t>În vederea </a:t>
            </a:r>
            <a:r>
              <a:rPr lang="ro-RO" sz="2000" b="1" dirty="0">
                <a:solidFill>
                  <a:srgbClr val="FFFF00"/>
                </a:solidFill>
              </a:rPr>
              <a:t>gestionării calității aerului înconjurător</a:t>
            </a:r>
            <a:r>
              <a:rPr lang="ro-RO" sz="2000" dirty="0"/>
              <a:t>, în funcție de </a:t>
            </a:r>
            <a:r>
              <a:rPr lang="ro-RO" sz="2000" b="1" dirty="0">
                <a:solidFill>
                  <a:srgbClr val="FFFF00"/>
                </a:solidFill>
              </a:rPr>
              <a:t>rezultatul evaluării calității aerului înconjurător</a:t>
            </a:r>
            <a:r>
              <a:rPr lang="ro-RO" sz="2000" dirty="0"/>
              <a:t>, realizată cu respectarea prevederilor Legii nr. 104/2011 și </a:t>
            </a:r>
            <a:r>
              <a:rPr lang="ro-RO" sz="2000" b="1" dirty="0">
                <a:solidFill>
                  <a:srgbClr val="FFFF00"/>
                </a:solidFill>
              </a:rPr>
              <a:t>încadrarea în regimuri de gestionare</a:t>
            </a:r>
            <a:r>
              <a:rPr lang="ro-RO" sz="2000" dirty="0"/>
              <a:t>, se elaborează </a:t>
            </a:r>
            <a:r>
              <a:rPr lang="ro-RO" sz="2000" b="1" dirty="0">
                <a:solidFill>
                  <a:srgbClr val="FFFF00"/>
                </a:solidFill>
              </a:rPr>
              <a:t>planuri</a:t>
            </a:r>
            <a:r>
              <a:rPr lang="ro-RO" sz="2000" dirty="0"/>
              <a:t> prin care se stabilesc </a:t>
            </a:r>
            <a:r>
              <a:rPr lang="ro-RO" sz="2000" b="1" dirty="0"/>
              <a:t>măsuri</a:t>
            </a:r>
            <a:r>
              <a:rPr lang="ro-RO" sz="2000" dirty="0"/>
              <a:t> pentru atingerea valorilor-limită sau valorilor-țintă pentru concentrațiile de poluanți atmosferici </a:t>
            </a:r>
            <a:r>
              <a:rPr lang="ro-RO" sz="2000" dirty="0" smtClean="0"/>
              <a:t>reglementați potrivit </a:t>
            </a:r>
            <a:r>
              <a:rPr lang="ro-RO" sz="2000" dirty="0"/>
              <a:t>legii. </a:t>
            </a:r>
            <a:endParaRPr lang="ro-RO" sz="2000" dirty="0" smtClean="0"/>
          </a:p>
          <a:p>
            <a:pPr algn="just"/>
            <a:r>
              <a:rPr lang="ro-RO" sz="2000" dirty="0" smtClean="0"/>
              <a:t>În </a:t>
            </a:r>
            <a:r>
              <a:rPr lang="ro-RO" sz="2000" dirty="0"/>
              <a:t>conformitatea cu prevederile art. 54 din Legea nr. 104/2011, </a:t>
            </a:r>
            <a:r>
              <a:rPr lang="ro-RO" sz="2000" b="1" dirty="0">
                <a:solidFill>
                  <a:srgbClr val="FFFF00"/>
                </a:solidFill>
              </a:rPr>
              <a:t>metodologia de elaborare a planurilor de calitate a aerului</a:t>
            </a:r>
            <a:r>
              <a:rPr lang="ro-RO" sz="2000" dirty="0"/>
              <a:t>, a </a:t>
            </a:r>
            <a:r>
              <a:rPr lang="ro-RO" sz="2000" b="1" dirty="0">
                <a:solidFill>
                  <a:srgbClr val="FFFF00"/>
                </a:solidFill>
              </a:rPr>
              <a:t>planurilor de acțiune pe termen scurt </a:t>
            </a:r>
            <a:r>
              <a:rPr lang="ro-RO" sz="2000" dirty="0"/>
              <a:t>și </a:t>
            </a:r>
            <a:r>
              <a:rPr lang="ro-RO" sz="2000" b="1" dirty="0">
                <a:solidFill>
                  <a:srgbClr val="FFFF00"/>
                </a:solidFill>
              </a:rPr>
              <a:t>a planurilor de menținere </a:t>
            </a:r>
            <a:r>
              <a:rPr lang="ro-RO" sz="2000" dirty="0"/>
              <a:t>a calității aerului </a:t>
            </a:r>
            <a:r>
              <a:rPr lang="ro-RO" sz="2000" dirty="0" smtClean="0"/>
              <a:t>a fost  aprobată </a:t>
            </a:r>
            <a:r>
              <a:rPr lang="ro-RO" sz="2000" dirty="0"/>
              <a:t>prin </a:t>
            </a:r>
            <a:r>
              <a:rPr lang="ro-RO" sz="2000" dirty="0" smtClean="0"/>
              <a:t>Hotărârea Guvernului nr.257/2015.</a:t>
            </a:r>
          </a:p>
          <a:p>
            <a:pPr algn="just"/>
            <a:endParaRPr lang="ro-RO" sz="2000" dirty="0"/>
          </a:p>
        </p:txBody>
      </p:sp>
    </p:spTree>
    <p:extLst>
      <p:ext uri="{BB962C8B-B14F-4D97-AF65-F5344CB8AC3E}">
        <p14:creationId xmlns:p14="http://schemas.microsoft.com/office/powerpoint/2010/main" val="3794118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2400" dirty="0" smtClean="0"/>
              <a:t/>
            </a:r>
            <a:br>
              <a:rPr lang="ro-RO" sz="2400" dirty="0" smtClean="0"/>
            </a:br>
            <a:r>
              <a:rPr lang="ro-RO" sz="2400" dirty="0" smtClean="0">
                <a:solidFill>
                  <a:srgbClr val="FFC000"/>
                </a:solidFill>
              </a:rPr>
              <a:t>planuri/planuri </a:t>
            </a:r>
            <a:r>
              <a:rPr lang="ro-RO" sz="2400" dirty="0">
                <a:solidFill>
                  <a:srgbClr val="FFC000"/>
                </a:solidFill>
              </a:rPr>
              <a:t>integrate de calitate a </a:t>
            </a:r>
            <a:r>
              <a:rPr lang="ro-RO" sz="2400" dirty="0" smtClean="0">
                <a:solidFill>
                  <a:srgbClr val="FFC000"/>
                </a:solidFill>
              </a:rPr>
              <a:t>aerului </a:t>
            </a:r>
            <a:r>
              <a:rPr lang="ro-RO" sz="2400" dirty="0" smtClean="0"/>
              <a:t/>
            </a:r>
            <a:br>
              <a:rPr lang="ro-RO" sz="2400" dirty="0" smtClean="0"/>
            </a:br>
            <a:r>
              <a:rPr lang="ro-RO" sz="2400" dirty="0" smtClean="0">
                <a:solidFill>
                  <a:srgbClr val="92D050"/>
                </a:solidFill>
              </a:rPr>
              <a:t>planuri </a:t>
            </a:r>
            <a:r>
              <a:rPr lang="ro-RO" sz="2400" dirty="0">
                <a:solidFill>
                  <a:srgbClr val="92D050"/>
                </a:solidFill>
              </a:rPr>
              <a:t>de menținere a calității </a:t>
            </a:r>
            <a:r>
              <a:rPr lang="ro-RO" sz="2400" dirty="0" smtClean="0">
                <a:solidFill>
                  <a:srgbClr val="92D050"/>
                </a:solidFill>
              </a:rPr>
              <a:t>aerului</a:t>
            </a:r>
            <a:r>
              <a:rPr lang="ro-RO" sz="2400" dirty="0" smtClean="0"/>
              <a:t/>
            </a:r>
            <a:br>
              <a:rPr lang="ro-RO" sz="2400" dirty="0" smtClean="0"/>
            </a:br>
            <a:r>
              <a:rPr lang="ro-RO" sz="2400" dirty="0" smtClean="0">
                <a:solidFill>
                  <a:srgbClr val="FFFF00"/>
                </a:solidFill>
              </a:rPr>
              <a:t>planuri </a:t>
            </a:r>
            <a:r>
              <a:rPr lang="ro-RO" sz="2400" dirty="0">
                <a:solidFill>
                  <a:srgbClr val="FFFF00"/>
                </a:solidFill>
              </a:rPr>
              <a:t>de acțiune pe termen scurt</a:t>
            </a:r>
            <a:r>
              <a:rPr lang="ro-RO" sz="2400" dirty="0"/>
              <a:t/>
            </a:r>
            <a:br>
              <a:rPr lang="ro-RO" sz="2400" dirty="0"/>
            </a:br>
            <a:endParaRPr lang="ro-RO" sz="2400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sz="1800" dirty="0" smtClean="0">
                <a:solidFill>
                  <a:srgbClr val="FFC000"/>
                </a:solidFill>
              </a:rPr>
              <a:t>Planul/planul </a:t>
            </a:r>
            <a:r>
              <a:rPr lang="ro-RO" sz="1800" dirty="0">
                <a:solidFill>
                  <a:srgbClr val="FFC000"/>
                </a:solidFill>
              </a:rPr>
              <a:t>integrat de calitatea aerului reprezintă setul de măsuri cuantificabile din punct de vedere al eficienței lor, pe care titularul/titularii de activitate trebuie să le ia astfel încât, pentru poluanții atmosferici considerați în evaluarea calității aerului, să fie</a:t>
            </a:r>
            <a:r>
              <a:rPr lang="ro-RO" sz="1800" b="1" dirty="0">
                <a:solidFill>
                  <a:srgbClr val="FFC000"/>
                </a:solidFill>
              </a:rPr>
              <a:t> </a:t>
            </a:r>
            <a:r>
              <a:rPr lang="ro-RO" sz="1800" dirty="0">
                <a:solidFill>
                  <a:srgbClr val="FFC000"/>
                </a:solidFill>
              </a:rPr>
              <a:t>atinse valorile limită sau, după caz, valorile țintă, astfel cum sunt ele stabilite în anexa nr. 3 din Legea nr. 104/2011.  </a:t>
            </a:r>
            <a:endParaRPr lang="ro-RO" sz="1800" dirty="0" smtClean="0">
              <a:solidFill>
                <a:srgbClr val="FFC000"/>
              </a:solidFill>
            </a:endParaRPr>
          </a:p>
          <a:p>
            <a:r>
              <a:rPr lang="ro-RO" sz="1800" dirty="0">
                <a:solidFill>
                  <a:srgbClr val="92D050"/>
                </a:solidFill>
              </a:rPr>
              <a:t>Planul de menținere a calității aerului reprezintă setul de măsuri pe care titularul/titularii de activitate trebuie să le ia astfel încât nivelul poluanților să se păstreze sub  valorile limită sau, după caz, valorile țintă, astfel cum sunt ele stabilite în anexa nr. 3 din Legea nr. 104/2011. În planul de menținere a calității aerului pot fi incluse și măsuri specifice care vizează protecția copiilor și altor grupuri sensibile ale populației</a:t>
            </a:r>
            <a:r>
              <a:rPr lang="ro-RO" sz="1800" dirty="0" smtClean="0">
                <a:solidFill>
                  <a:srgbClr val="92D050"/>
                </a:solidFill>
              </a:rPr>
              <a:t>.</a:t>
            </a:r>
          </a:p>
          <a:p>
            <a:r>
              <a:rPr lang="ro-RO" sz="1800" dirty="0">
                <a:solidFill>
                  <a:srgbClr val="FFFF00"/>
                </a:solidFill>
              </a:rPr>
              <a:t>Pentru planurile de acțiune pe termen scurt, titularul/titularii de activitate trebuie să ia măsuri urgente </a:t>
            </a:r>
            <a:r>
              <a:rPr lang="ro-RO" sz="1800" dirty="0" err="1">
                <a:solidFill>
                  <a:srgbClr val="FFFF00"/>
                </a:solidFill>
              </a:rPr>
              <a:t>şi</a:t>
            </a:r>
            <a:r>
              <a:rPr lang="ro-RO" sz="1800" dirty="0">
                <a:solidFill>
                  <a:srgbClr val="FFFF00"/>
                </a:solidFill>
              </a:rPr>
              <a:t> eficace de reducere a emisiilor de poluanți în aer în conformitate cu planul, astfel încât concentrația acestora în aerul înconjurător să fie redusă până la atingerea nivelului valorii-limită, inclusiv prin oprirea temporară a activității responsabile de riscul depășirii  acestor valori.</a:t>
            </a:r>
          </a:p>
          <a:p>
            <a:endParaRPr lang="ro-RO" sz="1400" dirty="0"/>
          </a:p>
          <a:p>
            <a:endParaRPr lang="ro-RO" dirty="0"/>
          </a:p>
          <a:p>
            <a:pPr lvl="0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218909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2400" dirty="0" smtClean="0">
                <a:solidFill>
                  <a:srgbClr val="FFFF00"/>
                </a:solidFill>
              </a:rPr>
              <a:t>Încadrarea </a:t>
            </a:r>
            <a:r>
              <a:rPr lang="ro-RO" sz="2400" dirty="0">
                <a:solidFill>
                  <a:srgbClr val="FFFF00"/>
                </a:solidFill>
              </a:rPr>
              <a:t>în regimuri de gestionare a ariilor din zonele </a:t>
            </a:r>
            <a:r>
              <a:rPr lang="ro-RO" sz="2400" dirty="0" err="1">
                <a:solidFill>
                  <a:srgbClr val="FFFF00"/>
                </a:solidFill>
              </a:rPr>
              <a:t>şi</a:t>
            </a:r>
            <a:r>
              <a:rPr lang="ro-RO" sz="2400" dirty="0">
                <a:solidFill>
                  <a:srgbClr val="FFFF00"/>
                </a:solidFill>
              </a:rPr>
              <a:t> aglomerările prevăzute în anexa nr. 2 la Legea nr. 104/2011 privind calitatea aerului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05400"/>
          </a:xfrm>
        </p:spPr>
        <p:txBody>
          <a:bodyPr/>
          <a:lstStyle/>
          <a:p>
            <a:r>
              <a:rPr lang="ro-RO" sz="2000" dirty="0"/>
              <a:t>Ca urmare a publicării în Monitorul Oficial nr.682/08.09.2015 a Ordinului Ministerului Mediului, Apelor </a:t>
            </a:r>
            <a:r>
              <a:rPr lang="ro-RO" sz="2000" dirty="0" err="1"/>
              <a:t>şi</a:t>
            </a:r>
            <a:r>
              <a:rPr lang="ro-RO" sz="2000" dirty="0"/>
              <a:t> Pădurilor nr.1206/2015 pentru aprobarea listelor cu </a:t>
            </a:r>
            <a:r>
              <a:rPr lang="ro-RO" sz="2000" dirty="0" err="1"/>
              <a:t>unităţile</a:t>
            </a:r>
            <a:r>
              <a:rPr lang="ro-RO" sz="2000" dirty="0"/>
              <a:t> administrativ-teritoriale întocmite în urma încadrării în regimuri de gestionare a ariilor din zonele </a:t>
            </a:r>
            <a:r>
              <a:rPr lang="ro-RO" sz="2000" dirty="0" err="1"/>
              <a:t>şi</a:t>
            </a:r>
            <a:r>
              <a:rPr lang="ro-RO" sz="2000" dirty="0"/>
              <a:t> aglomerările prevăzute în anexa nr. 2 la Legea nr. 104/2011 privind calitatea aerului, autoritatea publică centrală pentru </a:t>
            </a:r>
            <a:r>
              <a:rPr lang="ro-RO" sz="2000" dirty="0" err="1"/>
              <a:t>protecţia</a:t>
            </a:r>
            <a:r>
              <a:rPr lang="ro-RO" sz="2000" dirty="0"/>
              <a:t> mediului a comunicat PMB pe data de 23.09.2015 regimurile de gestionare pentru municipiul </a:t>
            </a:r>
            <a:r>
              <a:rPr lang="ro-RO" sz="2000" dirty="0" err="1"/>
              <a:t>Bucureşti</a:t>
            </a:r>
            <a:r>
              <a:rPr lang="ro-RO" sz="2000" dirty="0"/>
              <a:t>, </a:t>
            </a:r>
            <a:r>
              <a:rPr lang="ro-RO" sz="2000" dirty="0" err="1"/>
              <a:t>şi</a:t>
            </a:r>
            <a:r>
              <a:rPr lang="ro-RO" sz="2000" dirty="0"/>
              <a:t> anume:</a:t>
            </a:r>
          </a:p>
          <a:p>
            <a:r>
              <a:rPr lang="ro-RO" sz="2000" dirty="0"/>
              <a:t>-	</a:t>
            </a:r>
            <a:r>
              <a:rPr lang="ro-RO" sz="2000" b="1" dirty="0" smtClean="0">
                <a:solidFill>
                  <a:srgbClr val="FFFF00"/>
                </a:solidFill>
              </a:rPr>
              <a:t>regimul </a:t>
            </a:r>
            <a:r>
              <a:rPr lang="ro-RO" sz="2000" b="1" dirty="0">
                <a:solidFill>
                  <a:srgbClr val="FFFF00"/>
                </a:solidFill>
              </a:rPr>
              <a:t>de gestionare I pentru </a:t>
            </a:r>
            <a:r>
              <a:rPr lang="ro-RO" sz="2000" b="1" dirty="0" err="1">
                <a:solidFill>
                  <a:srgbClr val="FFFF00"/>
                </a:solidFill>
              </a:rPr>
              <a:t>poluanţii</a:t>
            </a:r>
            <a:r>
              <a:rPr lang="ro-RO" sz="2000" b="1" dirty="0">
                <a:solidFill>
                  <a:srgbClr val="FFFF00"/>
                </a:solidFill>
              </a:rPr>
              <a:t>: </a:t>
            </a:r>
            <a:r>
              <a:rPr lang="ro-RO" sz="2000" b="1" dirty="0" smtClean="0">
                <a:solidFill>
                  <a:srgbClr val="00B0F0"/>
                </a:solidFill>
              </a:rPr>
              <a:t>dioxid de azot, oxizi de azot (NO</a:t>
            </a:r>
            <a:r>
              <a:rPr lang="ro-RO" sz="1400" b="1" dirty="0" smtClean="0">
                <a:solidFill>
                  <a:srgbClr val="00B0F0"/>
                </a:solidFill>
              </a:rPr>
              <a:t>2</a:t>
            </a:r>
            <a:r>
              <a:rPr lang="ro-RO" sz="2000" b="1" dirty="0" smtClean="0">
                <a:solidFill>
                  <a:srgbClr val="00B0F0"/>
                </a:solidFill>
              </a:rPr>
              <a:t>/</a:t>
            </a:r>
            <a:r>
              <a:rPr lang="ro-RO" sz="2000" b="1" dirty="0" err="1" smtClean="0">
                <a:solidFill>
                  <a:srgbClr val="00B0F0"/>
                </a:solidFill>
              </a:rPr>
              <a:t>NOx</a:t>
            </a:r>
            <a:r>
              <a:rPr lang="ro-RO" sz="2000" b="1" dirty="0" smtClean="0">
                <a:solidFill>
                  <a:srgbClr val="00B0F0"/>
                </a:solidFill>
              </a:rPr>
              <a:t>,) particule în suspensie (PM10 </a:t>
            </a:r>
            <a:r>
              <a:rPr lang="ro-RO" sz="2000" b="1" dirty="0" err="1" smtClean="0">
                <a:solidFill>
                  <a:srgbClr val="00B0F0"/>
                </a:solidFill>
              </a:rPr>
              <a:t>şi</a:t>
            </a:r>
            <a:r>
              <a:rPr lang="ro-RO" sz="2000" b="1" dirty="0" smtClean="0">
                <a:solidFill>
                  <a:srgbClr val="00B0F0"/>
                </a:solidFill>
              </a:rPr>
              <a:t> PM 2,5) </a:t>
            </a:r>
            <a:r>
              <a:rPr lang="ro-RO" sz="2000" b="1" dirty="0" err="1" smtClean="0">
                <a:solidFill>
                  <a:srgbClr val="00B0F0"/>
                </a:solidFill>
              </a:rPr>
              <a:t>şi</a:t>
            </a:r>
            <a:r>
              <a:rPr lang="ro-RO" sz="2000" b="1" dirty="0" smtClean="0">
                <a:solidFill>
                  <a:srgbClr val="00B0F0"/>
                </a:solidFill>
              </a:rPr>
              <a:t> benzen (C</a:t>
            </a:r>
            <a:r>
              <a:rPr lang="ro-RO" sz="1400" b="1" dirty="0" smtClean="0">
                <a:solidFill>
                  <a:srgbClr val="00B0F0"/>
                </a:solidFill>
              </a:rPr>
              <a:t>6</a:t>
            </a:r>
            <a:r>
              <a:rPr lang="ro-RO" sz="2000" b="1" dirty="0" smtClean="0">
                <a:solidFill>
                  <a:srgbClr val="00B0F0"/>
                </a:solidFill>
              </a:rPr>
              <a:t>H</a:t>
            </a:r>
            <a:r>
              <a:rPr lang="ro-RO" sz="1400" b="1" dirty="0" smtClean="0">
                <a:solidFill>
                  <a:srgbClr val="00B0F0"/>
                </a:solidFill>
              </a:rPr>
              <a:t>6</a:t>
            </a:r>
            <a:r>
              <a:rPr lang="ro-RO" sz="2000" b="1" dirty="0" smtClean="0">
                <a:solidFill>
                  <a:srgbClr val="00B0F0"/>
                </a:solidFill>
              </a:rPr>
              <a:t>),</a:t>
            </a:r>
            <a:r>
              <a:rPr lang="ro-RO" sz="2000" b="1" dirty="0" smtClean="0">
                <a:solidFill>
                  <a:srgbClr val="FFFF00"/>
                </a:solidFill>
              </a:rPr>
              <a:t> pentru </a:t>
            </a:r>
            <a:r>
              <a:rPr lang="ro-RO" sz="2000" b="1" dirty="0">
                <a:solidFill>
                  <a:srgbClr val="FFFF00"/>
                </a:solidFill>
              </a:rPr>
              <a:t>care este necesară </a:t>
            </a:r>
            <a:r>
              <a:rPr lang="ro-RO" sz="2000" b="1" dirty="0" err="1">
                <a:solidFill>
                  <a:srgbClr val="FFFF00"/>
                </a:solidFill>
              </a:rPr>
              <a:t>iniţierea</a:t>
            </a:r>
            <a:r>
              <a:rPr lang="ro-RO" sz="2000" b="1" dirty="0">
                <a:solidFill>
                  <a:srgbClr val="FFFF00"/>
                </a:solidFill>
              </a:rPr>
              <a:t> Planului integrat de calitatea </a:t>
            </a:r>
            <a:r>
              <a:rPr lang="ro-RO" sz="2000" b="1" kern="600" dirty="0">
                <a:solidFill>
                  <a:srgbClr val="FFFF00"/>
                </a:solidFill>
              </a:rPr>
              <a:t>aerului; </a:t>
            </a:r>
            <a:endParaRPr lang="ro-RO" sz="2000" b="1" kern="600" dirty="0" smtClean="0">
              <a:solidFill>
                <a:srgbClr val="FFFF00"/>
              </a:solidFill>
            </a:endParaRPr>
          </a:p>
          <a:p>
            <a:r>
              <a:rPr lang="ro-RO" sz="2000" b="1" kern="600" dirty="0" smtClean="0">
                <a:solidFill>
                  <a:srgbClr val="FFFF00"/>
                </a:solidFill>
              </a:rPr>
              <a:t>-</a:t>
            </a:r>
            <a:r>
              <a:rPr lang="ro-RO" sz="2000" b="1" kern="600" dirty="0">
                <a:solidFill>
                  <a:srgbClr val="FFFF00"/>
                </a:solidFill>
              </a:rPr>
              <a:t>	regimul </a:t>
            </a:r>
            <a:r>
              <a:rPr lang="ro-RO" sz="2000" b="1" dirty="0">
                <a:solidFill>
                  <a:srgbClr val="FFFF00"/>
                </a:solidFill>
              </a:rPr>
              <a:t>de gestionare II pentru </a:t>
            </a:r>
            <a:r>
              <a:rPr lang="ro-RO" sz="2000" b="1" dirty="0" err="1">
                <a:solidFill>
                  <a:srgbClr val="FFFF00"/>
                </a:solidFill>
              </a:rPr>
              <a:t>poluanţii</a:t>
            </a:r>
            <a:r>
              <a:rPr lang="ro-RO" sz="2000" b="1" dirty="0">
                <a:solidFill>
                  <a:srgbClr val="FFFF00"/>
                </a:solidFill>
              </a:rPr>
              <a:t>: </a:t>
            </a:r>
            <a:r>
              <a:rPr lang="ro-RO" sz="2000" b="1" dirty="0">
                <a:solidFill>
                  <a:srgbClr val="00B0F0"/>
                </a:solidFill>
              </a:rPr>
              <a:t>dioxid de sulf (SO</a:t>
            </a:r>
            <a:r>
              <a:rPr lang="ro-RO" sz="1400" b="1" dirty="0">
                <a:solidFill>
                  <a:srgbClr val="00B0F0"/>
                </a:solidFill>
              </a:rPr>
              <a:t>2</a:t>
            </a:r>
            <a:r>
              <a:rPr lang="ro-RO" sz="2000" b="1" dirty="0">
                <a:solidFill>
                  <a:srgbClr val="00B0F0"/>
                </a:solidFill>
              </a:rPr>
              <a:t>), monoxid de carbon (CO), plumb (Pb), arsen (As), cadmiu (Cd) </a:t>
            </a:r>
            <a:r>
              <a:rPr lang="ro-RO" sz="2000" b="1" dirty="0" err="1">
                <a:solidFill>
                  <a:srgbClr val="00B0F0"/>
                </a:solidFill>
              </a:rPr>
              <a:t>şi</a:t>
            </a:r>
            <a:r>
              <a:rPr lang="ro-RO" sz="2000" b="1" dirty="0">
                <a:solidFill>
                  <a:srgbClr val="00B0F0"/>
                </a:solidFill>
              </a:rPr>
              <a:t> nichel (Ni)</a:t>
            </a:r>
            <a:r>
              <a:rPr lang="ro-RO" sz="2000" b="1" dirty="0">
                <a:solidFill>
                  <a:srgbClr val="FFFF00"/>
                </a:solidFill>
              </a:rPr>
              <a:t> pentru care este necesară </a:t>
            </a:r>
            <a:r>
              <a:rPr lang="ro-RO" sz="2000" b="1" dirty="0" err="1">
                <a:solidFill>
                  <a:srgbClr val="FFFF00"/>
                </a:solidFill>
              </a:rPr>
              <a:t>iniţierea</a:t>
            </a:r>
            <a:r>
              <a:rPr lang="ro-RO" sz="2000" b="1" dirty="0">
                <a:solidFill>
                  <a:srgbClr val="FFFF00"/>
                </a:solidFill>
              </a:rPr>
              <a:t> Planului de </a:t>
            </a:r>
            <a:r>
              <a:rPr lang="ro-RO" sz="2000" b="1" dirty="0" err="1">
                <a:solidFill>
                  <a:srgbClr val="FFFF00"/>
                </a:solidFill>
              </a:rPr>
              <a:t>menţinere</a:t>
            </a:r>
            <a:r>
              <a:rPr lang="ro-RO" sz="2000" b="1" dirty="0">
                <a:solidFill>
                  <a:srgbClr val="FFFF00"/>
                </a:solidFill>
              </a:rPr>
              <a:t> a </a:t>
            </a:r>
            <a:r>
              <a:rPr lang="ro-RO" sz="2000" b="1" dirty="0" err="1">
                <a:solidFill>
                  <a:srgbClr val="FFFF00"/>
                </a:solidFill>
              </a:rPr>
              <a:t>calităţii</a:t>
            </a:r>
            <a:r>
              <a:rPr lang="ro-RO" sz="2000" b="1" dirty="0">
                <a:solidFill>
                  <a:srgbClr val="FFFF00"/>
                </a:solidFill>
              </a:rPr>
              <a:t> aerului; </a:t>
            </a:r>
          </a:p>
        </p:txBody>
      </p:sp>
    </p:spTree>
    <p:extLst>
      <p:ext uri="{BB962C8B-B14F-4D97-AF65-F5344CB8AC3E}">
        <p14:creationId xmlns:p14="http://schemas.microsoft.com/office/powerpoint/2010/main" val="278441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r>
              <a:rPr lang="pt-BR" dirty="0"/>
              <a:t>studiu de calitate a aerului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638800"/>
          </a:xfrm>
        </p:spPr>
        <p:txBody>
          <a:bodyPr/>
          <a:lstStyle/>
          <a:p>
            <a:pPr marL="136525" lvl="0" indent="0">
              <a:buNone/>
            </a:pPr>
            <a:r>
              <a:rPr lang="ro-RO" sz="2000" dirty="0">
                <a:solidFill>
                  <a:prstClr val="white"/>
                </a:solidFill>
              </a:rPr>
              <a:t>Planul/planul integrat de calitate a aerului se </a:t>
            </a:r>
            <a:r>
              <a:rPr lang="ro-RO" sz="2000" dirty="0" err="1">
                <a:solidFill>
                  <a:prstClr val="white"/>
                </a:solidFill>
              </a:rPr>
              <a:t>întocmeşte</a:t>
            </a:r>
            <a:r>
              <a:rPr lang="ro-RO" sz="2000" dirty="0">
                <a:solidFill>
                  <a:prstClr val="white"/>
                </a:solidFill>
              </a:rPr>
              <a:t> pe baza unui studiu de calitate a aerului. </a:t>
            </a:r>
          </a:p>
          <a:p>
            <a:pPr marL="136525" indent="0">
              <a:buNone/>
            </a:pPr>
            <a:r>
              <a:rPr lang="ro-RO" sz="2000" dirty="0" smtClean="0"/>
              <a:t>Studiul </a:t>
            </a:r>
            <a:r>
              <a:rPr lang="ro-RO" sz="2000" dirty="0"/>
              <a:t>se bazează în principal </a:t>
            </a:r>
            <a:r>
              <a:rPr lang="ro-RO" sz="2000" dirty="0" smtClean="0"/>
              <a:t>:</a:t>
            </a:r>
          </a:p>
          <a:p>
            <a:pPr marL="136525" indent="0">
              <a:buNone/>
            </a:pPr>
            <a:r>
              <a:rPr lang="ro-RO" sz="2000" dirty="0" smtClean="0">
                <a:solidFill>
                  <a:srgbClr val="FFFF00"/>
                </a:solidFill>
              </a:rPr>
              <a:t>-pe </a:t>
            </a:r>
            <a:r>
              <a:rPr lang="ro-RO" sz="2000" dirty="0">
                <a:solidFill>
                  <a:srgbClr val="FFFF00"/>
                </a:solidFill>
              </a:rPr>
              <a:t>modelarea matematică a dispersiei </a:t>
            </a:r>
            <a:r>
              <a:rPr lang="ro-RO" sz="2000" dirty="0" err="1">
                <a:solidFill>
                  <a:srgbClr val="FFFF00"/>
                </a:solidFill>
              </a:rPr>
              <a:t>poluanţilor</a:t>
            </a:r>
            <a:r>
              <a:rPr lang="ro-RO" sz="2000" dirty="0">
                <a:solidFill>
                  <a:srgbClr val="FFFF00"/>
                </a:solidFill>
              </a:rPr>
              <a:t> în atmosferă</a:t>
            </a:r>
            <a:r>
              <a:rPr lang="ro-RO" sz="2000" dirty="0"/>
              <a:t> </a:t>
            </a:r>
            <a:r>
              <a:rPr lang="ro-RO" sz="2000" dirty="0" err="1"/>
              <a:t>şi</a:t>
            </a:r>
            <a:r>
              <a:rPr lang="ro-RO" sz="2000" dirty="0"/>
              <a:t> trebuie să cuprindă cel </a:t>
            </a:r>
            <a:r>
              <a:rPr lang="ro-RO" sz="2000" dirty="0" err="1"/>
              <a:t>puţin</a:t>
            </a:r>
            <a:r>
              <a:rPr lang="ro-RO" sz="2000" dirty="0"/>
              <a:t> următoarele aspecte:</a:t>
            </a:r>
          </a:p>
          <a:p>
            <a:pPr marL="136525" indent="0">
              <a:buNone/>
            </a:pPr>
            <a:r>
              <a:rPr lang="ro-RO" sz="2000" dirty="0">
                <a:solidFill>
                  <a:srgbClr val="FFFF00"/>
                </a:solidFill>
              </a:rPr>
              <a:t>-</a:t>
            </a:r>
            <a:r>
              <a:rPr lang="ro-RO" sz="2000" dirty="0" smtClean="0">
                <a:solidFill>
                  <a:srgbClr val="FFFF00"/>
                </a:solidFill>
              </a:rPr>
              <a:t>descrierea </a:t>
            </a:r>
            <a:r>
              <a:rPr lang="ro-RO" sz="2000" dirty="0">
                <a:solidFill>
                  <a:srgbClr val="FFFF00"/>
                </a:solidFill>
              </a:rPr>
              <a:t>modelului matematic utilizat pentru dispersia </a:t>
            </a:r>
            <a:r>
              <a:rPr lang="ro-RO" sz="2000" dirty="0" err="1" smtClean="0">
                <a:solidFill>
                  <a:srgbClr val="FFFF00"/>
                </a:solidFill>
              </a:rPr>
              <a:t>poluanţilor</a:t>
            </a:r>
            <a:r>
              <a:rPr lang="ro-RO" sz="2000" dirty="0" smtClean="0">
                <a:solidFill>
                  <a:srgbClr val="FFFF00"/>
                </a:solidFill>
              </a:rPr>
              <a:t>   </a:t>
            </a:r>
          </a:p>
          <a:p>
            <a:pPr marL="136525" indent="0">
              <a:buNone/>
            </a:pPr>
            <a:r>
              <a:rPr lang="ro-RO" sz="2000" dirty="0" smtClean="0">
                <a:solidFill>
                  <a:srgbClr val="FFFF00"/>
                </a:solidFill>
              </a:rPr>
              <a:t>- analiza </a:t>
            </a:r>
            <a:r>
              <a:rPr lang="ro-RO" sz="2000" dirty="0">
                <a:solidFill>
                  <a:srgbClr val="FFFF00"/>
                </a:solidFill>
              </a:rPr>
              <a:t>topografică </a:t>
            </a:r>
            <a:r>
              <a:rPr lang="ro-RO" sz="2000" dirty="0" err="1">
                <a:solidFill>
                  <a:srgbClr val="FFFF00"/>
                </a:solidFill>
              </a:rPr>
              <a:t>şi</a:t>
            </a:r>
            <a:r>
              <a:rPr lang="ro-RO" sz="2000" dirty="0">
                <a:solidFill>
                  <a:srgbClr val="FFFF00"/>
                </a:solidFill>
              </a:rPr>
              <a:t> climatică a </a:t>
            </a:r>
            <a:r>
              <a:rPr lang="ro-RO" sz="2000" dirty="0" smtClean="0">
                <a:solidFill>
                  <a:srgbClr val="FFFF00"/>
                </a:solidFill>
              </a:rPr>
              <a:t>arealului</a:t>
            </a:r>
            <a:endParaRPr lang="ro-RO" dirty="0"/>
          </a:p>
          <a:p>
            <a:pPr marL="136525" indent="0">
              <a:buNone/>
            </a:pPr>
            <a:r>
              <a:rPr lang="ro-RO" sz="2000" dirty="0"/>
              <a:t>-</a:t>
            </a:r>
            <a:r>
              <a:rPr lang="ro-RO" sz="2000" dirty="0" smtClean="0"/>
              <a:t> </a:t>
            </a:r>
            <a:r>
              <a:rPr lang="ro-RO" sz="2000" dirty="0" err="1">
                <a:solidFill>
                  <a:srgbClr val="FFFF00"/>
                </a:solidFill>
              </a:rPr>
              <a:t>situaţiei</a:t>
            </a:r>
            <a:r>
              <a:rPr lang="ro-RO" sz="2000" dirty="0">
                <a:solidFill>
                  <a:srgbClr val="FFFF00"/>
                </a:solidFill>
              </a:rPr>
              <a:t> curente </a:t>
            </a:r>
            <a:r>
              <a:rPr lang="ro-RO" sz="2000" dirty="0"/>
              <a:t>cu privire la calitatea aerului </a:t>
            </a:r>
          </a:p>
          <a:p>
            <a:pPr marL="136525" indent="0">
              <a:buNone/>
            </a:pPr>
            <a:r>
              <a:rPr lang="ro-RO" sz="2000" dirty="0" smtClean="0"/>
              <a:t>- </a:t>
            </a:r>
            <a:r>
              <a:rPr lang="ro-RO" sz="2000" dirty="0" smtClean="0">
                <a:solidFill>
                  <a:srgbClr val="FFFF00"/>
                </a:solidFill>
              </a:rPr>
              <a:t>nivelului </a:t>
            </a:r>
            <a:r>
              <a:rPr lang="ro-RO" sz="2000" dirty="0">
                <a:solidFill>
                  <a:srgbClr val="FFFF00"/>
                </a:solidFill>
              </a:rPr>
              <a:t>de fond regional </a:t>
            </a:r>
            <a:endParaRPr lang="ro-RO" sz="2000" dirty="0" smtClean="0">
              <a:solidFill>
                <a:srgbClr val="FFFF00"/>
              </a:solidFill>
            </a:endParaRPr>
          </a:p>
          <a:p>
            <a:pPr marL="136525" indent="0">
              <a:buNone/>
            </a:pPr>
            <a:r>
              <a:rPr lang="ro-RO" sz="2000" dirty="0"/>
              <a:t>-</a:t>
            </a:r>
            <a:r>
              <a:rPr lang="ro-RO" sz="2000" dirty="0" smtClean="0">
                <a:solidFill>
                  <a:srgbClr val="FFFF00"/>
                </a:solidFill>
              </a:rPr>
              <a:t>nivelului </a:t>
            </a:r>
            <a:r>
              <a:rPr lang="ro-RO" sz="2000" dirty="0">
                <a:solidFill>
                  <a:srgbClr val="FFFF00"/>
                </a:solidFill>
              </a:rPr>
              <a:t>de fond </a:t>
            </a:r>
            <a:r>
              <a:rPr lang="ro-RO" sz="2000" dirty="0" smtClean="0">
                <a:solidFill>
                  <a:srgbClr val="FFFF00"/>
                </a:solidFill>
              </a:rPr>
              <a:t>urban/nivelului </a:t>
            </a:r>
            <a:r>
              <a:rPr lang="ro-RO" sz="2000" dirty="0">
                <a:solidFill>
                  <a:srgbClr val="FFFF00"/>
                </a:solidFill>
              </a:rPr>
              <a:t>de fond local </a:t>
            </a:r>
            <a:r>
              <a:rPr lang="ro-RO" sz="2000" dirty="0" smtClean="0">
                <a:solidFill>
                  <a:srgbClr val="FFFF00"/>
                </a:solidFill>
              </a:rPr>
              <a:t> </a:t>
            </a:r>
            <a:r>
              <a:rPr lang="ro-RO" sz="2000" b="1" dirty="0"/>
              <a:t>(total, trafic, industrie inclusiv </a:t>
            </a:r>
            <a:r>
              <a:rPr lang="ro-RO" sz="2000" dirty="0" err="1"/>
              <a:t>producţia</a:t>
            </a:r>
            <a:r>
              <a:rPr lang="ro-RO" sz="2000" dirty="0"/>
              <a:t> de energie termică </a:t>
            </a:r>
            <a:r>
              <a:rPr lang="ro-RO" sz="2000" dirty="0" err="1"/>
              <a:t>şi</a:t>
            </a:r>
            <a:r>
              <a:rPr lang="ro-RO" sz="2000" dirty="0"/>
              <a:t> electrică, agricultură, surse comerciale </a:t>
            </a:r>
            <a:r>
              <a:rPr lang="ro-RO" sz="2000" dirty="0" err="1"/>
              <a:t>şi</a:t>
            </a:r>
            <a:r>
              <a:rPr lang="ro-RO" sz="2000" dirty="0"/>
              <a:t> </a:t>
            </a:r>
            <a:r>
              <a:rPr lang="ro-RO" sz="2000" dirty="0" err="1"/>
              <a:t>rezidenţiale</a:t>
            </a:r>
            <a:r>
              <a:rPr lang="ro-RO" sz="2000" dirty="0"/>
              <a:t>, echipamente mobile off-</a:t>
            </a:r>
            <a:r>
              <a:rPr lang="ro-RO" sz="2000" dirty="0" err="1"/>
              <a:t>road</a:t>
            </a:r>
            <a:r>
              <a:rPr lang="ro-RO" sz="2000" dirty="0"/>
              <a:t>, </a:t>
            </a:r>
            <a:r>
              <a:rPr lang="ro-RO" sz="2000" dirty="0" err="1"/>
              <a:t>transfrontier</a:t>
            </a:r>
            <a:r>
              <a:rPr lang="ro-RO" sz="2000" dirty="0"/>
              <a:t>);</a:t>
            </a:r>
          </a:p>
          <a:p>
            <a:pPr marL="136525" indent="0">
              <a:buNone/>
            </a:pPr>
            <a:r>
              <a:rPr lang="ro-RO" sz="2000" dirty="0" smtClean="0">
                <a:solidFill>
                  <a:srgbClr val="FFFF00"/>
                </a:solidFill>
              </a:rPr>
              <a:t>-caracterizarea </a:t>
            </a:r>
            <a:r>
              <a:rPr lang="ro-RO" sz="2000" dirty="0">
                <a:solidFill>
                  <a:srgbClr val="FFFF00"/>
                </a:solidFill>
              </a:rPr>
              <a:t>indicatorilor </a:t>
            </a:r>
            <a:r>
              <a:rPr lang="ro-RO" sz="2000" dirty="0"/>
              <a:t>pentru care se elaborează planul/planul integrat de calitate a </a:t>
            </a:r>
            <a:r>
              <a:rPr lang="ro-RO" sz="2000" dirty="0" smtClean="0"/>
              <a:t>aerului </a:t>
            </a:r>
          </a:p>
          <a:p>
            <a:pPr marL="136525" indent="0">
              <a:buNone/>
            </a:pPr>
            <a:r>
              <a:rPr lang="ro-RO" sz="2000" dirty="0" smtClean="0"/>
              <a:t>-</a:t>
            </a:r>
            <a:r>
              <a:rPr lang="ro-RO" sz="2000" dirty="0" smtClean="0">
                <a:solidFill>
                  <a:srgbClr val="FFFF00"/>
                </a:solidFill>
              </a:rPr>
              <a:t>identificarea </a:t>
            </a:r>
            <a:r>
              <a:rPr lang="ro-RO" sz="2000" dirty="0">
                <a:solidFill>
                  <a:srgbClr val="FFFF00"/>
                </a:solidFill>
              </a:rPr>
              <a:t>principalelor surse de emisie responsabile de </a:t>
            </a:r>
            <a:r>
              <a:rPr lang="ro-RO" sz="2000" dirty="0" err="1">
                <a:solidFill>
                  <a:srgbClr val="FFFF00"/>
                </a:solidFill>
              </a:rPr>
              <a:t>depăşirea</a:t>
            </a:r>
            <a:r>
              <a:rPr lang="ro-RO" sz="2000" dirty="0">
                <a:solidFill>
                  <a:srgbClr val="FFFF00"/>
                </a:solidFill>
              </a:rPr>
              <a:t> valorii limită/ valorii </a:t>
            </a:r>
            <a:r>
              <a:rPr lang="ro-RO" sz="2000" dirty="0" err="1">
                <a:solidFill>
                  <a:srgbClr val="FFFF00"/>
                </a:solidFill>
              </a:rPr>
              <a:t>ţintă</a:t>
            </a:r>
            <a:r>
              <a:rPr lang="ro-RO" sz="2000" dirty="0">
                <a:solidFill>
                  <a:srgbClr val="FFFF00"/>
                </a:solidFill>
              </a:rPr>
              <a:t> </a:t>
            </a:r>
            <a:r>
              <a:rPr lang="ro-RO" sz="2000" dirty="0" err="1">
                <a:solidFill>
                  <a:srgbClr val="FFFF00"/>
                </a:solidFill>
              </a:rPr>
              <a:t>şi</a:t>
            </a:r>
            <a:r>
              <a:rPr lang="ro-RO" sz="2000" dirty="0">
                <a:solidFill>
                  <a:srgbClr val="FFFF00"/>
                </a:solidFill>
              </a:rPr>
              <a:t> </a:t>
            </a:r>
            <a:r>
              <a:rPr lang="ro-RO" sz="2000" dirty="0" err="1">
                <a:solidFill>
                  <a:srgbClr val="FFFF00"/>
                </a:solidFill>
              </a:rPr>
              <a:t>poziţionarea</a:t>
            </a:r>
            <a:r>
              <a:rPr lang="ro-RO" sz="2000" dirty="0">
                <a:solidFill>
                  <a:srgbClr val="FFFF00"/>
                </a:solidFill>
              </a:rPr>
              <a:t> lor pe hartă</a:t>
            </a:r>
            <a:r>
              <a:rPr lang="ro-RO" sz="2000" dirty="0"/>
              <a:t>, </a:t>
            </a:r>
            <a:endParaRPr lang="ro-RO" sz="2000" dirty="0" smtClean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35717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pt-BR" dirty="0"/>
              <a:t>studiu de calitate a aerului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013325"/>
          </a:xfrm>
        </p:spPr>
        <p:txBody>
          <a:bodyPr/>
          <a:lstStyle/>
          <a:p>
            <a:pPr marL="136525" indent="0">
              <a:buNone/>
            </a:pPr>
            <a:r>
              <a:rPr lang="ro-RO" dirty="0" smtClean="0"/>
              <a:t>-</a:t>
            </a:r>
            <a:r>
              <a:rPr lang="ro-RO" sz="2000" dirty="0" err="1" smtClean="0">
                <a:solidFill>
                  <a:srgbClr val="FFFF00"/>
                </a:solidFill>
              </a:rPr>
              <a:t>informaţii</a:t>
            </a:r>
            <a:r>
              <a:rPr lang="ro-RO" sz="2000" dirty="0" smtClean="0">
                <a:solidFill>
                  <a:srgbClr val="FFFF00"/>
                </a:solidFill>
              </a:rPr>
              <a:t> </a:t>
            </a:r>
            <a:r>
              <a:rPr lang="ro-RO" sz="2000" dirty="0">
                <a:solidFill>
                  <a:srgbClr val="FFFF00"/>
                </a:solidFill>
              </a:rPr>
              <a:t>privind poluarea datorată transportului </a:t>
            </a:r>
            <a:r>
              <a:rPr lang="ro-RO" sz="2000" dirty="0" err="1">
                <a:solidFill>
                  <a:srgbClr val="FFFF00"/>
                </a:solidFill>
              </a:rPr>
              <a:t>şi</a:t>
            </a:r>
            <a:r>
              <a:rPr lang="ro-RO" sz="2000" dirty="0">
                <a:solidFill>
                  <a:srgbClr val="FFFF00"/>
                </a:solidFill>
              </a:rPr>
              <a:t> dispersiei </a:t>
            </a:r>
            <a:r>
              <a:rPr lang="ro-RO" sz="2000" dirty="0" err="1">
                <a:solidFill>
                  <a:srgbClr val="FFFF00"/>
                </a:solidFill>
              </a:rPr>
              <a:t>poluanţilor</a:t>
            </a:r>
            <a:r>
              <a:rPr lang="ro-RO" sz="2000" dirty="0">
                <a:solidFill>
                  <a:srgbClr val="FFFF00"/>
                </a:solidFill>
              </a:rPr>
              <a:t> </a:t>
            </a:r>
            <a:r>
              <a:rPr lang="ro-RO" sz="2000" dirty="0" err="1">
                <a:solidFill>
                  <a:srgbClr val="FFFF00"/>
                </a:solidFill>
              </a:rPr>
              <a:t>emişi</a:t>
            </a:r>
            <a:r>
              <a:rPr lang="ro-RO" sz="2000" dirty="0">
                <a:solidFill>
                  <a:srgbClr val="FFFF00"/>
                </a:solidFill>
              </a:rPr>
              <a:t> în atmosferă, a căror surse se găsesc în alte zone </a:t>
            </a:r>
            <a:r>
              <a:rPr lang="ro-RO" sz="2000" dirty="0" err="1">
                <a:solidFill>
                  <a:srgbClr val="FFFF00"/>
                </a:solidFill>
              </a:rPr>
              <a:t>şi</a:t>
            </a:r>
            <a:r>
              <a:rPr lang="ro-RO" sz="2000" dirty="0">
                <a:solidFill>
                  <a:srgbClr val="FFFF00"/>
                </a:solidFill>
              </a:rPr>
              <a:t> aglomerări sau alte regiuni, după caz</a:t>
            </a:r>
            <a:r>
              <a:rPr lang="ro-RO" dirty="0" smtClean="0"/>
              <a:t>;</a:t>
            </a:r>
          </a:p>
          <a:p>
            <a:pPr marL="136525" indent="0">
              <a:buNone/>
            </a:pPr>
            <a:r>
              <a:rPr lang="ro-RO" sz="2000" dirty="0" smtClean="0"/>
              <a:t>- </a:t>
            </a:r>
            <a:r>
              <a:rPr lang="ro-RO" sz="2000" dirty="0" smtClean="0">
                <a:solidFill>
                  <a:srgbClr val="FFFF00"/>
                </a:solidFill>
              </a:rPr>
              <a:t>analiza </a:t>
            </a:r>
            <a:r>
              <a:rPr lang="ro-RO" sz="2000" dirty="0">
                <a:solidFill>
                  <a:srgbClr val="FFFF00"/>
                </a:solidFill>
              </a:rPr>
              <a:t>datelor </a:t>
            </a:r>
            <a:r>
              <a:rPr lang="ro-RO" sz="2000" dirty="0" smtClean="0">
                <a:solidFill>
                  <a:srgbClr val="FFFF00"/>
                </a:solidFill>
              </a:rPr>
              <a:t>meteo</a:t>
            </a:r>
            <a:endParaRPr lang="ro-RO" sz="2000" dirty="0"/>
          </a:p>
          <a:p>
            <a:pPr marL="136525" indent="0">
              <a:buNone/>
            </a:pPr>
            <a:r>
              <a:rPr lang="ro-RO" dirty="0" smtClean="0"/>
              <a:t>-</a:t>
            </a:r>
            <a:r>
              <a:rPr lang="ro-RO" sz="2000" dirty="0" smtClean="0">
                <a:solidFill>
                  <a:srgbClr val="FFFF00"/>
                </a:solidFill>
              </a:rPr>
              <a:t>în </a:t>
            </a:r>
            <a:r>
              <a:rPr lang="ro-RO" sz="2000" dirty="0">
                <a:solidFill>
                  <a:srgbClr val="FFFF00"/>
                </a:solidFill>
              </a:rPr>
              <a:t>cazul particular al ozonului,</a:t>
            </a:r>
            <a:r>
              <a:rPr lang="ro-RO" sz="2000" dirty="0"/>
              <a:t> </a:t>
            </a:r>
            <a:r>
              <a:rPr lang="ro-RO" sz="2000" dirty="0" smtClean="0">
                <a:solidFill>
                  <a:srgbClr val="FFFF00"/>
                </a:solidFill>
              </a:rPr>
              <a:t>se </a:t>
            </a:r>
            <a:r>
              <a:rPr lang="ro-RO" sz="2000" dirty="0">
                <a:solidFill>
                  <a:srgbClr val="FFFF00"/>
                </a:solidFill>
              </a:rPr>
              <a:t>iau în considerare </a:t>
            </a:r>
            <a:r>
              <a:rPr lang="ro-RO" sz="2000" dirty="0" err="1">
                <a:solidFill>
                  <a:srgbClr val="FFFF00"/>
                </a:solidFill>
              </a:rPr>
              <a:t>informaţiile</a:t>
            </a:r>
            <a:r>
              <a:rPr lang="ro-RO" sz="2000" dirty="0">
                <a:solidFill>
                  <a:srgbClr val="FFFF00"/>
                </a:solidFill>
              </a:rPr>
              <a:t> legate de sursele de emisie ale </a:t>
            </a:r>
            <a:r>
              <a:rPr lang="ro-RO" sz="2000" dirty="0" err="1">
                <a:solidFill>
                  <a:srgbClr val="FFFF00"/>
                </a:solidFill>
              </a:rPr>
              <a:t>substanţelor</a:t>
            </a:r>
            <a:r>
              <a:rPr lang="ro-RO" sz="2000" dirty="0">
                <a:solidFill>
                  <a:srgbClr val="FFFF00"/>
                </a:solidFill>
              </a:rPr>
              <a:t> precursoare ale acestuia </a:t>
            </a:r>
            <a:r>
              <a:rPr lang="ro-RO" sz="2000" dirty="0" err="1">
                <a:solidFill>
                  <a:srgbClr val="FFFF00"/>
                </a:solidFill>
              </a:rPr>
              <a:t>şi</a:t>
            </a:r>
            <a:r>
              <a:rPr lang="ro-RO" sz="2000" dirty="0">
                <a:solidFill>
                  <a:srgbClr val="FFFF00"/>
                </a:solidFill>
              </a:rPr>
              <a:t> </a:t>
            </a:r>
            <a:r>
              <a:rPr lang="ro-RO" sz="2000" dirty="0" err="1">
                <a:solidFill>
                  <a:srgbClr val="FFFF00"/>
                </a:solidFill>
              </a:rPr>
              <a:t>condiţiile</a:t>
            </a:r>
            <a:r>
              <a:rPr lang="ro-RO" sz="2000" dirty="0">
                <a:solidFill>
                  <a:srgbClr val="FFFF00"/>
                </a:solidFill>
              </a:rPr>
              <a:t> </a:t>
            </a:r>
            <a:r>
              <a:rPr lang="ro-RO" sz="2000" dirty="0" err="1">
                <a:solidFill>
                  <a:srgbClr val="FFFF00"/>
                </a:solidFill>
              </a:rPr>
              <a:t>meterologice</a:t>
            </a:r>
            <a:r>
              <a:rPr lang="ro-RO" sz="2000" dirty="0">
                <a:solidFill>
                  <a:srgbClr val="FFFF00"/>
                </a:solidFill>
              </a:rPr>
              <a:t> la </a:t>
            </a:r>
            <a:r>
              <a:rPr lang="ro-RO" sz="2000" dirty="0" err="1">
                <a:solidFill>
                  <a:srgbClr val="FFFF00"/>
                </a:solidFill>
              </a:rPr>
              <a:t>macroscară</a:t>
            </a:r>
            <a:r>
              <a:rPr lang="ro-RO" sz="2000" dirty="0">
                <a:solidFill>
                  <a:srgbClr val="FFFF00"/>
                </a:solidFill>
              </a:rPr>
              <a:t>.</a:t>
            </a:r>
          </a:p>
          <a:p>
            <a:pPr marL="136525" indent="0">
              <a:buNone/>
            </a:pPr>
            <a:r>
              <a:rPr lang="ro-RO" sz="2400" dirty="0" smtClean="0">
                <a:solidFill>
                  <a:srgbClr val="FFFF00"/>
                </a:solidFill>
              </a:rPr>
              <a:t>Studiul </a:t>
            </a:r>
            <a:r>
              <a:rPr lang="ro-RO" sz="2400" dirty="0">
                <a:solidFill>
                  <a:srgbClr val="FFFF00"/>
                </a:solidFill>
              </a:rPr>
              <a:t>de calitate a aerului </a:t>
            </a:r>
            <a:r>
              <a:rPr lang="ro-RO" sz="2400" b="1" dirty="0">
                <a:solidFill>
                  <a:srgbClr val="FFFF00"/>
                </a:solidFill>
              </a:rPr>
              <a:t>va cuprinde scenarii cu identificarea măsurilor de reducere a emisiilor asociate diferitelor categorii de surse de emisie, inclusiv cuantificarea </a:t>
            </a:r>
            <a:r>
              <a:rPr lang="ro-RO" sz="2400" b="1" dirty="0" err="1">
                <a:solidFill>
                  <a:srgbClr val="FFFF00"/>
                </a:solidFill>
              </a:rPr>
              <a:t>eficienţei</a:t>
            </a:r>
            <a:r>
              <a:rPr lang="ro-RO" sz="2400" b="1" dirty="0">
                <a:solidFill>
                  <a:srgbClr val="FFFF00"/>
                </a:solidFill>
              </a:rPr>
              <a:t> acestora. Pentru fiecare măsură identificată se va evalua impactul acesteia asupra </a:t>
            </a:r>
            <a:r>
              <a:rPr lang="ro-RO" sz="2400" b="1" dirty="0" err="1">
                <a:solidFill>
                  <a:srgbClr val="FFFF00"/>
                </a:solidFill>
              </a:rPr>
              <a:t>calităţii</a:t>
            </a:r>
            <a:r>
              <a:rPr lang="ro-RO" sz="2400" b="1" dirty="0">
                <a:solidFill>
                  <a:srgbClr val="FFFF00"/>
                </a:solidFill>
              </a:rPr>
              <a:t> aerului, exprimat ca indicator cuantificabil. 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74433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ro-RO" dirty="0" smtClean="0"/>
              <a:t>Comisia </a:t>
            </a:r>
            <a:r>
              <a:rPr lang="ro-RO" dirty="0"/>
              <a:t>Tehnică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715000"/>
          </a:xfrm>
        </p:spPr>
        <p:txBody>
          <a:bodyPr/>
          <a:lstStyle/>
          <a:p>
            <a:r>
              <a:rPr lang="ro-RO" sz="2000" dirty="0" smtClean="0"/>
              <a:t>Planul integrat de calitate a aerului pentru </a:t>
            </a:r>
            <a:r>
              <a:rPr lang="ro-RO" sz="2000" dirty="0"/>
              <a:t>o unitate </a:t>
            </a:r>
            <a:r>
              <a:rPr lang="ro-RO" sz="2000" dirty="0" smtClean="0"/>
              <a:t>administrativ-teritorială </a:t>
            </a:r>
            <a:r>
              <a:rPr lang="ro-RO" sz="2000" dirty="0"/>
              <a:t>se elaborează de către o </a:t>
            </a:r>
            <a:r>
              <a:rPr lang="ro-RO" sz="2000" dirty="0">
                <a:solidFill>
                  <a:srgbClr val="FFFF00"/>
                </a:solidFill>
              </a:rPr>
              <a:t>Comisie Tehnică</a:t>
            </a:r>
            <a:r>
              <a:rPr lang="ro-RO" sz="2000" dirty="0"/>
              <a:t>, constituită la nivelul </a:t>
            </a:r>
            <a:r>
              <a:rPr lang="ro-RO" sz="2000" dirty="0" err="1"/>
              <a:t>administraţiei</a:t>
            </a:r>
            <a:r>
              <a:rPr lang="ro-RO" sz="2000" dirty="0"/>
              <a:t> publice locale, din </a:t>
            </a:r>
            <a:r>
              <a:rPr lang="ro-RO" sz="2000" dirty="0" err="1"/>
              <a:t>reprezentanţii</a:t>
            </a:r>
            <a:r>
              <a:rPr lang="ro-RO" sz="2000" dirty="0"/>
              <a:t> compartimentelor / serviciilor / </a:t>
            </a:r>
            <a:r>
              <a:rPr lang="ro-RO" sz="2000" dirty="0" err="1"/>
              <a:t>direcţiilor</a:t>
            </a:r>
            <a:r>
              <a:rPr lang="ro-RO" sz="2000" dirty="0"/>
              <a:t> tehnice, numită prin dispoziția primarului, a Primarului General al Municipiului </a:t>
            </a:r>
            <a:r>
              <a:rPr lang="ro-RO" sz="2000" dirty="0" err="1"/>
              <a:t>Bucureşti</a:t>
            </a:r>
            <a:r>
              <a:rPr lang="ro-RO" sz="2000" dirty="0"/>
              <a:t> sau, după caz, a </a:t>
            </a:r>
            <a:r>
              <a:rPr lang="ro-RO" sz="2000" dirty="0" err="1"/>
              <a:t>preşedintelui</a:t>
            </a:r>
            <a:r>
              <a:rPr lang="ro-RO" sz="2000" dirty="0"/>
              <a:t> consiliului </a:t>
            </a:r>
            <a:r>
              <a:rPr lang="ro-RO" sz="2000" dirty="0" err="1"/>
              <a:t>judeţean</a:t>
            </a:r>
            <a:r>
              <a:rPr lang="ro-RO" sz="2000" dirty="0"/>
              <a:t>.</a:t>
            </a:r>
            <a:endParaRPr lang="ro-RO" sz="2000" dirty="0" smtClean="0"/>
          </a:p>
          <a:p>
            <a:r>
              <a:rPr lang="ro-RO" sz="2000" dirty="0" smtClean="0">
                <a:solidFill>
                  <a:srgbClr val="FFFF00"/>
                </a:solidFill>
              </a:rPr>
              <a:t>Reprezentantul</a:t>
            </a:r>
            <a:r>
              <a:rPr lang="ro-RO" sz="2000" dirty="0" smtClean="0"/>
              <a:t> compartimentului / serviciului /</a:t>
            </a:r>
            <a:r>
              <a:rPr lang="ro-RO" sz="2000" dirty="0" err="1" smtClean="0">
                <a:solidFill>
                  <a:srgbClr val="FFFF00"/>
                </a:solidFill>
              </a:rPr>
              <a:t>direcţiei</a:t>
            </a:r>
            <a:r>
              <a:rPr lang="ro-RO" sz="2000" dirty="0" smtClean="0">
                <a:solidFill>
                  <a:srgbClr val="FFFF00"/>
                </a:solidFill>
              </a:rPr>
              <a:t> </a:t>
            </a:r>
            <a:r>
              <a:rPr lang="ro-RO" sz="2000" dirty="0">
                <a:solidFill>
                  <a:srgbClr val="FFFF00"/>
                </a:solidFill>
              </a:rPr>
              <a:t>de mediu </a:t>
            </a:r>
            <a:r>
              <a:rPr lang="ro-RO" sz="2000" dirty="0"/>
              <a:t>din cadrul primăriei, a </a:t>
            </a:r>
            <a:r>
              <a:rPr lang="ro-RO" sz="2000" dirty="0">
                <a:solidFill>
                  <a:srgbClr val="FFFF00"/>
                </a:solidFill>
              </a:rPr>
              <a:t>Primăriei Generale a Municipiului </a:t>
            </a:r>
            <a:r>
              <a:rPr lang="ro-RO" sz="2000" dirty="0" err="1">
                <a:solidFill>
                  <a:srgbClr val="FFFF00"/>
                </a:solidFill>
              </a:rPr>
              <a:t>Bucureşti</a:t>
            </a:r>
            <a:r>
              <a:rPr lang="ro-RO" sz="2000" dirty="0">
                <a:solidFill>
                  <a:srgbClr val="FFFF00"/>
                </a:solidFill>
              </a:rPr>
              <a:t> </a:t>
            </a:r>
            <a:r>
              <a:rPr lang="ro-RO" sz="2000" dirty="0"/>
              <a:t>sau, după caz, a consiliului </a:t>
            </a:r>
            <a:r>
              <a:rPr lang="ro-RO" sz="2000" dirty="0" err="1"/>
              <a:t>judeţean</a:t>
            </a:r>
            <a:r>
              <a:rPr lang="ro-RO" sz="2000" dirty="0"/>
              <a:t>, </a:t>
            </a:r>
            <a:r>
              <a:rPr lang="ro-RO" sz="2000" dirty="0">
                <a:solidFill>
                  <a:srgbClr val="FFFF00"/>
                </a:solidFill>
              </a:rPr>
              <a:t>coordonează comisia </a:t>
            </a:r>
            <a:r>
              <a:rPr lang="ro-RO" sz="2000" dirty="0" smtClean="0">
                <a:solidFill>
                  <a:srgbClr val="FFFF00"/>
                </a:solidFill>
              </a:rPr>
              <a:t>tehnică</a:t>
            </a:r>
            <a:r>
              <a:rPr lang="ro-RO" sz="2000" dirty="0" smtClean="0"/>
              <a:t>.</a:t>
            </a:r>
          </a:p>
          <a:p>
            <a:pPr marL="136525" indent="0">
              <a:buNone/>
            </a:pPr>
            <a:r>
              <a:rPr lang="ro-RO" sz="1800" b="1" dirty="0" smtClean="0">
                <a:solidFill>
                  <a:srgbClr val="92D050"/>
                </a:solidFill>
              </a:rPr>
              <a:t>Comisia </a:t>
            </a:r>
            <a:r>
              <a:rPr lang="ro-RO" sz="1800" b="1" dirty="0">
                <a:solidFill>
                  <a:srgbClr val="92D050"/>
                </a:solidFill>
              </a:rPr>
              <a:t>Tehnică </a:t>
            </a:r>
            <a:r>
              <a:rPr lang="ro-RO" sz="1800" dirty="0">
                <a:solidFill>
                  <a:srgbClr val="92D050"/>
                </a:solidFill>
              </a:rPr>
              <a:t>are ca rol:</a:t>
            </a:r>
          </a:p>
          <a:p>
            <a:pPr marL="136525" indent="0">
              <a:buNone/>
            </a:pPr>
            <a:r>
              <a:rPr lang="ro-RO" sz="1800" dirty="0" smtClean="0">
                <a:solidFill>
                  <a:srgbClr val="92D050"/>
                </a:solidFill>
              </a:rPr>
              <a:t>-     </a:t>
            </a:r>
            <a:r>
              <a:rPr lang="ro-RO" sz="1800" b="1" dirty="0">
                <a:solidFill>
                  <a:srgbClr val="92D050"/>
                </a:solidFill>
              </a:rPr>
              <a:t>analiza măsurilor </a:t>
            </a:r>
            <a:r>
              <a:rPr lang="ro-RO" sz="1800" dirty="0">
                <a:solidFill>
                  <a:srgbClr val="92D050"/>
                </a:solidFill>
              </a:rPr>
              <a:t>propuse prin Studiul de calitatea aerului pentru reducerea emisiilor </a:t>
            </a:r>
            <a:r>
              <a:rPr lang="ro-RO" sz="1800" dirty="0" err="1" smtClean="0">
                <a:solidFill>
                  <a:srgbClr val="92D050"/>
                </a:solidFill>
              </a:rPr>
              <a:t>poluanţilor</a:t>
            </a:r>
            <a:endParaRPr lang="ro-RO" sz="1800" dirty="0">
              <a:solidFill>
                <a:srgbClr val="92D050"/>
              </a:solidFill>
            </a:endParaRPr>
          </a:p>
          <a:p>
            <a:pPr>
              <a:buFontTx/>
              <a:buChar char="-"/>
            </a:pPr>
            <a:r>
              <a:rPr lang="ro-RO" sz="1800" b="1" dirty="0" smtClean="0">
                <a:solidFill>
                  <a:srgbClr val="92D050"/>
                </a:solidFill>
              </a:rPr>
              <a:t>elaborarea </a:t>
            </a:r>
            <a:r>
              <a:rPr lang="ro-RO" sz="1800" b="1" dirty="0">
                <a:solidFill>
                  <a:srgbClr val="92D050"/>
                </a:solidFill>
              </a:rPr>
              <a:t>scenariilor  </a:t>
            </a:r>
            <a:r>
              <a:rPr lang="ro-RO" sz="1800" dirty="0">
                <a:solidFill>
                  <a:srgbClr val="92D050"/>
                </a:solidFill>
              </a:rPr>
              <a:t>aferente acestor </a:t>
            </a:r>
            <a:r>
              <a:rPr lang="ro-RO" sz="1800" dirty="0" smtClean="0">
                <a:solidFill>
                  <a:srgbClr val="92D050"/>
                </a:solidFill>
              </a:rPr>
              <a:t>măsuri</a:t>
            </a:r>
          </a:p>
          <a:p>
            <a:pPr>
              <a:buFontTx/>
              <a:buChar char="-"/>
            </a:pPr>
            <a:r>
              <a:rPr lang="ro-RO" sz="1800" b="1" dirty="0" smtClean="0">
                <a:solidFill>
                  <a:srgbClr val="92D050"/>
                </a:solidFill>
              </a:rPr>
              <a:t>identificarea </a:t>
            </a:r>
            <a:r>
              <a:rPr lang="ro-RO" sz="1800" b="1" dirty="0">
                <a:solidFill>
                  <a:srgbClr val="92D050"/>
                </a:solidFill>
              </a:rPr>
              <a:t>indicatorilor cuantificabili </a:t>
            </a:r>
            <a:r>
              <a:rPr lang="ro-RO" sz="1800" dirty="0">
                <a:solidFill>
                  <a:srgbClr val="92D050"/>
                </a:solidFill>
              </a:rPr>
              <a:t>pentru exprimarea eficienței măsurilor,    </a:t>
            </a:r>
          </a:p>
          <a:p>
            <a:pPr marL="136525" indent="0">
              <a:buNone/>
            </a:pPr>
            <a:r>
              <a:rPr lang="ro-RO" sz="1800" dirty="0" smtClean="0">
                <a:solidFill>
                  <a:srgbClr val="92D050"/>
                </a:solidFill>
              </a:rPr>
              <a:t>-     </a:t>
            </a:r>
            <a:r>
              <a:rPr lang="ro-RO" sz="1800" b="1" dirty="0">
                <a:solidFill>
                  <a:srgbClr val="92D050"/>
                </a:solidFill>
              </a:rPr>
              <a:t>stabilirea calendarul de implementare, a costurilor estimate pentru punerea în aplicare , identificarea  surselor potențiale de finanțare</a:t>
            </a:r>
            <a:r>
              <a:rPr lang="ro-RO" sz="1800" dirty="0">
                <a:solidFill>
                  <a:srgbClr val="92D050"/>
                </a:solidFill>
              </a:rPr>
              <a:t>, </a:t>
            </a:r>
          </a:p>
          <a:p>
            <a:pPr marL="136525" indent="0">
              <a:buNone/>
            </a:pPr>
            <a:r>
              <a:rPr lang="ro-RO" sz="1800" dirty="0" smtClean="0">
                <a:solidFill>
                  <a:srgbClr val="92D050"/>
                </a:solidFill>
              </a:rPr>
              <a:t>-    </a:t>
            </a:r>
            <a:r>
              <a:rPr lang="ro-RO" sz="1800" b="1" dirty="0" smtClean="0">
                <a:solidFill>
                  <a:srgbClr val="92D050"/>
                </a:solidFill>
              </a:rPr>
              <a:t>stabilirea </a:t>
            </a:r>
            <a:r>
              <a:rPr lang="ro-RO" sz="1800" b="1" dirty="0">
                <a:solidFill>
                  <a:srgbClr val="92D050"/>
                </a:solidFill>
              </a:rPr>
              <a:t>indicatorilor pentru monitorizarea progreselor</a:t>
            </a:r>
            <a:r>
              <a:rPr lang="ro-RO" sz="1800" dirty="0">
                <a:solidFill>
                  <a:srgbClr val="92D050"/>
                </a:solidFill>
              </a:rPr>
              <a:t>.</a:t>
            </a:r>
          </a:p>
          <a:p>
            <a:endParaRPr lang="ro-RO" sz="2000" dirty="0" smtClean="0"/>
          </a:p>
          <a:p>
            <a:endParaRPr lang="ro-RO" sz="2000" dirty="0"/>
          </a:p>
          <a:p>
            <a:pPr marL="136525" indent="0">
              <a:buNone/>
            </a:pPr>
            <a:endParaRPr lang="ro-RO" sz="2000" dirty="0"/>
          </a:p>
        </p:txBody>
      </p:sp>
    </p:spTree>
    <p:extLst>
      <p:ext uri="{BB962C8B-B14F-4D97-AF65-F5344CB8AC3E}">
        <p14:creationId xmlns:p14="http://schemas.microsoft.com/office/powerpoint/2010/main" val="425155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ro-RO" sz="2200" dirty="0" smtClean="0"/>
              <a:t>Graficul </a:t>
            </a:r>
            <a:r>
              <a:rPr lang="ro-RO" sz="2200" dirty="0"/>
              <a:t>elaborării Planului Integrat de Calitate a Aerului  în Municipiul </a:t>
            </a:r>
            <a:r>
              <a:rPr lang="ro-RO" sz="2200" dirty="0" err="1" smtClean="0"/>
              <a:t>Bucureşti</a:t>
            </a:r>
            <a:r>
              <a:rPr lang="ro-RO" sz="2200" dirty="0" smtClean="0"/>
              <a:t> conform metodologiei aprobată prin H.G. 257/2015</a:t>
            </a:r>
            <a:endParaRPr lang="ro-RO" sz="2200" dirty="0"/>
          </a:p>
        </p:txBody>
      </p:sp>
      <p:graphicFrame>
        <p:nvGraphicFramePr>
          <p:cNvPr id="7" name="Substituent conținut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5447972"/>
              </p:ext>
            </p:extLst>
          </p:nvPr>
        </p:nvGraphicFramePr>
        <p:xfrm>
          <a:off x="228600" y="1371600"/>
          <a:ext cx="8686800" cy="4976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4295"/>
                <a:gridCol w="1342505"/>
              </a:tblGrid>
              <a:tr h="370840"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o-RO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MMAP a emis Ordinul nr. 1206/2015 pentru aprobarea listelor cu </a:t>
                      </a:r>
                      <a:r>
                        <a:rPr lang="ro-RO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unităţile</a:t>
                      </a:r>
                      <a:r>
                        <a:rPr lang="ro-RO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administrativ-teritoriale întocmite în urma încadrării în regimuri de gestionare a ariilor din zonele </a:t>
                      </a:r>
                      <a:r>
                        <a:rPr lang="ro-RO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ro-RO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aglomerările prevăzute în anexa nr. 2 la Legea nr. 104/2011 privind calitatea aerului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o-RO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Ordinul s-a publicat în MO 682/08.09.2015-</a:t>
                      </a:r>
                      <a:endParaRPr lang="ro-RO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11.08.2015</a:t>
                      </a:r>
                    </a:p>
                    <a:p>
                      <a:endParaRPr lang="ro-RO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o-RO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o-RO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o-RO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o-RO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08.09.2015</a:t>
                      </a:r>
                      <a:endParaRPr lang="ro-RO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o-RO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MMAP informează PMB privind încadrarea zonei în regimul de</a:t>
                      </a:r>
                    </a:p>
                    <a:p>
                      <a:r>
                        <a:rPr kumimoji="0" lang="ro-RO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gestionare I  </a:t>
                      </a:r>
                      <a:r>
                        <a:rPr kumimoji="0" lang="ro-RO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şi</a:t>
                      </a:r>
                      <a:r>
                        <a:rPr kumimoji="0" lang="ro-RO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necesitatea </a:t>
                      </a:r>
                      <a:r>
                        <a:rPr kumimoji="0" lang="ro-RO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iniţierii</a:t>
                      </a:r>
                      <a:r>
                        <a:rPr kumimoji="0" lang="ro-RO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PICA </a:t>
                      </a:r>
                      <a:endParaRPr lang="ro-RO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o-RO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18.09.2015</a:t>
                      </a:r>
                      <a:endParaRPr lang="ro-RO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o-RO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Comisia Tehnică (CT) se </a:t>
                      </a:r>
                      <a:r>
                        <a:rPr kumimoji="0" lang="ro-RO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întruneşte</a:t>
                      </a:r>
                      <a:r>
                        <a:rPr kumimoji="0" lang="ro-RO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pentru </a:t>
                      </a:r>
                      <a:r>
                        <a:rPr kumimoji="0" lang="ro-RO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iniţierea</a:t>
                      </a:r>
                      <a:r>
                        <a:rPr kumimoji="0" lang="ro-RO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PICA </a:t>
                      </a:r>
                    </a:p>
                    <a:p>
                      <a:r>
                        <a:rPr kumimoji="0" lang="ro-RO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</a:t>
                      </a:r>
                    </a:p>
                    <a:p>
                      <a:r>
                        <a:rPr kumimoji="0" lang="ro-RO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kumimoji="0" lang="ro-RO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Comisia Tehnică informează APMB </a:t>
                      </a:r>
                      <a:r>
                        <a:rPr kumimoji="0" lang="ro-RO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şi</a:t>
                      </a:r>
                      <a:r>
                        <a:rPr kumimoji="0" lang="ro-RO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GM privind </a:t>
                      </a:r>
                      <a:r>
                        <a:rPr kumimoji="0" lang="ro-RO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iniţierea</a:t>
                      </a:r>
                      <a:r>
                        <a:rPr kumimoji="0" lang="ro-RO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PICA</a:t>
                      </a:r>
                      <a:endParaRPr lang="ro-RO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în max. 20  zile lucr. de la </a:t>
                      </a:r>
                      <a:r>
                        <a:rPr kumimoji="0" lang="ro-RO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publ.ordin</a:t>
                      </a:r>
                      <a:r>
                        <a:rPr kumimoji="0" lang="ro-RO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 MO</a:t>
                      </a:r>
                    </a:p>
                    <a:p>
                      <a:endParaRPr lang="ro-RO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810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Comisia Tehnică  publică în ziar/</a:t>
                      </a:r>
                      <a:r>
                        <a:rPr kumimoji="0" lang="ro-RO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pag.internet</a:t>
                      </a:r>
                      <a:r>
                        <a:rPr kumimoji="0" lang="ro-RO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 PMB  </a:t>
                      </a:r>
                      <a:r>
                        <a:rPr kumimoji="0" lang="ro-RO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iniţierea</a:t>
                      </a:r>
                      <a:r>
                        <a:rPr kumimoji="0" lang="ro-RO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PICA</a:t>
                      </a:r>
                    </a:p>
                    <a:p>
                      <a:pPr marL="381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o-RO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o-RO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- PMB (CT) demarează procedura de elaborare a PICA pe baza studiului de</a:t>
                      </a:r>
                    </a:p>
                    <a:p>
                      <a:r>
                        <a:rPr kumimoji="0" lang="ro-RO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calitate a aerului </a:t>
                      </a:r>
                      <a:endParaRPr lang="ro-RO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în 30 zile lucr. de la </a:t>
                      </a:r>
                      <a:r>
                        <a:rPr lang="ro-RO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publ.ordin</a:t>
                      </a:r>
                      <a:r>
                        <a:rPr lang="ro-RO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MO 20.10.2015</a:t>
                      </a:r>
                      <a:endParaRPr lang="ro-RO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82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1019</TotalTime>
  <Words>1387</Words>
  <Application>Microsoft Office PowerPoint</Application>
  <PresentationFormat>Expunere pe ecran (4:3)</PresentationFormat>
  <Paragraphs>148</Paragraphs>
  <Slides>14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9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14</vt:i4>
      </vt:variant>
    </vt:vector>
  </HeadingPairs>
  <TitlesOfParts>
    <vt:vector size="24" baseType="lpstr">
      <vt:lpstr>Arial</vt:lpstr>
      <vt:lpstr>Book Antiqua</vt:lpstr>
      <vt:lpstr>Lucida Handwriting</vt:lpstr>
      <vt:lpstr>Lucida Sans</vt:lpstr>
      <vt:lpstr>Times New Roman</vt:lpstr>
      <vt:lpstr>Verdana</vt:lpstr>
      <vt:lpstr>Wingdings</vt:lpstr>
      <vt:lpstr>Wingdings 2</vt:lpstr>
      <vt:lpstr>Wingdings 3</vt:lpstr>
      <vt:lpstr>Apex</vt:lpstr>
      <vt:lpstr>PRIMĂRIA  MUNICIPIULUI  BUCUREŞTI</vt:lpstr>
      <vt:lpstr>CADRU LEGAL </vt:lpstr>
      <vt:lpstr>CADRU LEGAL </vt:lpstr>
      <vt:lpstr> planuri/planuri integrate de calitate a aerului  planuri de menținere a calității aerului planuri de acțiune pe termen scurt </vt:lpstr>
      <vt:lpstr>Încadrarea în regimuri de gestionare a ariilor din zonele şi aglomerările prevăzute în anexa nr. 2 la Legea nr. 104/2011 privind calitatea aerului</vt:lpstr>
      <vt:lpstr>studiu de calitate a aerului</vt:lpstr>
      <vt:lpstr>studiu de calitate a aerului</vt:lpstr>
      <vt:lpstr>Comisia Tehnică</vt:lpstr>
      <vt:lpstr>Graficul elaborării Planului Integrat de Calitate a Aerului  în Municipiul Bucureşti conform metodologiei aprobată prin H.G. 257/2015</vt:lpstr>
      <vt:lpstr>Graficul elaborării Planului Integrat de Calitate a Aerului  în Municipiul Bucureşti conform metodologiei aprobată prin H.G. 257/20015</vt:lpstr>
      <vt:lpstr>Graficul elaborării Planului Integrat de Calitate a Aerului  în Municipiul Bucureşti conform metodologiei aprobată prin H.G. 257/2015</vt:lpstr>
      <vt:lpstr>Prezentare PowerPoint</vt:lpstr>
      <vt:lpstr>Prezentare PowerPoint</vt:lpstr>
      <vt:lpstr>Prezentare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Mircea</dc:creator>
  <cp:lastModifiedBy>Ioana Suteu</cp:lastModifiedBy>
  <cp:revision>113</cp:revision>
  <cp:lastPrinted>1601-01-01T00:00:00Z</cp:lastPrinted>
  <dcterms:created xsi:type="dcterms:W3CDTF">1601-01-01T00:00:00Z</dcterms:created>
  <dcterms:modified xsi:type="dcterms:W3CDTF">2015-10-16T06:56:38Z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